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51"/>
  </p:notesMasterIdLst>
  <p:sldIdLst>
    <p:sldId id="256" r:id="rId2"/>
    <p:sldId id="367" r:id="rId3"/>
    <p:sldId id="362" r:id="rId4"/>
    <p:sldId id="365" r:id="rId5"/>
    <p:sldId id="364" r:id="rId6"/>
    <p:sldId id="363" r:id="rId7"/>
    <p:sldId id="366" r:id="rId8"/>
    <p:sldId id="288" r:id="rId9"/>
    <p:sldId id="302" r:id="rId10"/>
    <p:sldId id="289" r:id="rId11"/>
    <p:sldId id="290" r:id="rId12"/>
    <p:sldId id="293" r:id="rId13"/>
    <p:sldId id="291" r:id="rId14"/>
    <p:sldId id="29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7" r:id="rId32"/>
    <p:sldId id="316" r:id="rId33"/>
    <p:sldId id="405" r:id="rId34"/>
    <p:sldId id="406" r:id="rId35"/>
    <p:sldId id="324" r:id="rId36"/>
    <p:sldId id="325" r:id="rId37"/>
    <p:sldId id="328" r:id="rId38"/>
    <p:sldId id="329" r:id="rId39"/>
    <p:sldId id="330" r:id="rId40"/>
    <p:sldId id="376" r:id="rId41"/>
    <p:sldId id="382" r:id="rId42"/>
    <p:sldId id="383" r:id="rId43"/>
    <p:sldId id="377" r:id="rId44"/>
    <p:sldId id="378" r:id="rId45"/>
    <p:sldId id="379" r:id="rId46"/>
    <p:sldId id="384" r:id="rId47"/>
    <p:sldId id="385" r:id="rId48"/>
    <p:sldId id="386" r:id="rId49"/>
    <p:sldId id="387" r:id="rId50"/>
    <p:sldId id="388" r:id="rId51"/>
    <p:sldId id="380" r:id="rId52"/>
    <p:sldId id="381" r:id="rId53"/>
    <p:sldId id="389" r:id="rId54"/>
    <p:sldId id="390" r:id="rId55"/>
    <p:sldId id="391" r:id="rId56"/>
    <p:sldId id="392" r:id="rId57"/>
    <p:sldId id="396" r:id="rId58"/>
    <p:sldId id="393" r:id="rId59"/>
    <p:sldId id="394" r:id="rId60"/>
    <p:sldId id="400" r:id="rId61"/>
    <p:sldId id="399" r:id="rId62"/>
    <p:sldId id="395" r:id="rId63"/>
    <p:sldId id="401" r:id="rId64"/>
    <p:sldId id="402" r:id="rId65"/>
    <p:sldId id="413" r:id="rId66"/>
    <p:sldId id="414" r:id="rId67"/>
    <p:sldId id="403" r:id="rId68"/>
    <p:sldId id="412" r:id="rId69"/>
    <p:sldId id="404" r:id="rId70"/>
    <p:sldId id="407" r:id="rId71"/>
    <p:sldId id="270" r:id="rId72"/>
    <p:sldId id="286" r:id="rId73"/>
    <p:sldId id="271" r:id="rId74"/>
    <p:sldId id="272" r:id="rId75"/>
    <p:sldId id="273" r:id="rId76"/>
    <p:sldId id="274" r:id="rId77"/>
    <p:sldId id="275" r:id="rId78"/>
    <p:sldId id="276" r:id="rId79"/>
    <p:sldId id="277" r:id="rId80"/>
    <p:sldId id="278" r:id="rId81"/>
    <p:sldId id="279" r:id="rId82"/>
    <p:sldId id="280" r:id="rId83"/>
    <p:sldId id="281" r:id="rId84"/>
    <p:sldId id="282" r:id="rId85"/>
    <p:sldId id="283" r:id="rId86"/>
    <p:sldId id="284" r:id="rId87"/>
    <p:sldId id="285" r:id="rId88"/>
    <p:sldId id="287" r:id="rId89"/>
    <p:sldId id="257" r:id="rId90"/>
    <p:sldId id="258" r:id="rId91"/>
    <p:sldId id="259" r:id="rId92"/>
    <p:sldId id="260" r:id="rId93"/>
    <p:sldId id="261" r:id="rId94"/>
    <p:sldId id="262" r:id="rId95"/>
    <p:sldId id="263" r:id="rId96"/>
    <p:sldId id="268" r:id="rId97"/>
    <p:sldId id="264" r:id="rId98"/>
    <p:sldId id="265" r:id="rId99"/>
    <p:sldId id="266" r:id="rId100"/>
    <p:sldId id="267" r:id="rId101"/>
    <p:sldId id="269" r:id="rId102"/>
    <p:sldId id="322" r:id="rId103"/>
    <p:sldId id="334" r:id="rId104"/>
    <p:sldId id="335" r:id="rId105"/>
    <p:sldId id="336" r:id="rId106"/>
    <p:sldId id="337" r:id="rId107"/>
    <p:sldId id="408" r:id="rId108"/>
    <p:sldId id="409" r:id="rId109"/>
    <p:sldId id="410" r:id="rId110"/>
    <p:sldId id="411" r:id="rId111"/>
    <p:sldId id="338" r:id="rId112"/>
    <p:sldId id="339" r:id="rId113"/>
    <p:sldId id="340" r:id="rId114"/>
    <p:sldId id="341" r:id="rId115"/>
    <p:sldId id="342" r:id="rId116"/>
    <p:sldId id="323" r:id="rId117"/>
    <p:sldId id="348" r:id="rId118"/>
    <p:sldId id="344" r:id="rId119"/>
    <p:sldId id="345" r:id="rId120"/>
    <p:sldId id="346" r:id="rId121"/>
    <p:sldId id="347" r:id="rId122"/>
    <p:sldId id="343" r:id="rId123"/>
    <p:sldId id="318" r:id="rId124"/>
    <p:sldId id="331" r:id="rId125"/>
    <p:sldId id="319" r:id="rId126"/>
    <p:sldId id="320" r:id="rId127"/>
    <p:sldId id="361" r:id="rId128"/>
    <p:sldId id="360" r:id="rId129"/>
    <p:sldId id="332" r:id="rId130"/>
    <p:sldId id="333" r:id="rId131"/>
    <p:sldId id="357" r:id="rId132"/>
    <p:sldId id="358" r:id="rId133"/>
    <p:sldId id="359" r:id="rId134"/>
    <p:sldId id="349" r:id="rId135"/>
    <p:sldId id="350" r:id="rId136"/>
    <p:sldId id="351" r:id="rId137"/>
    <p:sldId id="353" r:id="rId138"/>
    <p:sldId id="354" r:id="rId139"/>
    <p:sldId id="355" r:id="rId140"/>
    <p:sldId id="356" r:id="rId141"/>
    <p:sldId id="352" r:id="rId142"/>
    <p:sldId id="368" r:id="rId143"/>
    <p:sldId id="369" r:id="rId144"/>
    <p:sldId id="370" r:id="rId145"/>
    <p:sldId id="371" r:id="rId146"/>
    <p:sldId id="372" r:id="rId147"/>
    <p:sldId id="373" r:id="rId148"/>
    <p:sldId id="374" r:id="rId149"/>
    <p:sldId id="375" r:id="rId15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387494-CB78-E67B-366F-E5E481AC4CB6}" v="4491" dt="2021-09-28T15:48:52.023"/>
    <p1510:client id="{0F9AE3CF-5A6F-4F8B-BB8E-E50371883B24}" v="55" dt="2021-09-29T11:51:39.190"/>
    <p1510:client id="{23374689-3937-474B-8D88-D96FB10C0647}" v="259" dt="2021-09-28T09:10:29.788"/>
    <p1510:client id="{2CD05EB5-B083-4D87-B08B-C8406298E9E7}" v="687" dt="2021-09-29T11:14:48.424"/>
    <p1510:client id="{3B618ED6-C4DF-4069-992D-310BB28629C2}" v="286" dt="2021-09-27T21:22:13.965"/>
    <p1510:client id="{5241E196-CDB7-43DD-89CC-A84BF72265EA}" v="996" dt="2021-09-28T06:56:43.244"/>
    <p1510:client id="{736BF84D-3B7A-48C0-86E8-704571FC7A49}" v="1649" dt="2021-09-27T21:11:20.662"/>
    <p1510:client id="{7A2B25E3-95EB-48EB-8BAF-321CE8BEB670}" v="1881" dt="2021-09-28T08:16:49.105"/>
    <p1510:client id="{819C12FD-F66E-48E3-BF36-AE243AFD359E}" v="206" dt="2021-09-28T08:47:47.319"/>
    <p1510:client id="{9F362612-4E41-4992-9486-C34CC0F8F4F8}" v="567" dt="2021-09-29T13:05:46.451"/>
    <p1510:client id="{BC2BF404-D300-4CFE-AC42-5745B0451BE7}" v="2" dt="2021-10-06T10:09:54.050"/>
    <p1510:client id="{C6151530-A1EE-4CEF-B76F-2419706AE029}" v="198" dt="2021-09-28T08:24:19.375"/>
    <p1510:client id="{F5E8A846-61DC-4042-AF97-A85688BAC066}" v="26" dt="2021-09-28T09:12:29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51256" autoAdjust="0"/>
  </p:normalViewPr>
  <p:slideViewPr>
    <p:cSldViewPr snapToGrid="0">
      <p:cViewPr varScale="1">
        <p:scale>
          <a:sx n="44" d="100"/>
          <a:sy n="44" d="100"/>
        </p:scale>
        <p:origin x="21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notesMaster" Target="notesMasters/notesMaster1.xml"/><Relationship Id="rId156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7474B-85CF-490A-A9E5-25C7F5833628}" type="datetimeFigureOut">
              <a:rPr lang="tr"/>
              <a:t>20.12.2022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6F7CC-D458-443D-B283-07E9842616FE}" type="slidenum">
              <a:rPr lang="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3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central.maven.org/maven2/org/springframework/security/spring-security-rsa/1.0.8.RELEASE/spring-security-rsa-1.0.8.RELEASE.jar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loud-and-servers/cap-teoremi-nedir-8673e71c10fc" TargetMode="External"/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oftware-development-turkey/resiliency-pattern-polly-net-414821eea775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oftware-development-turkey/resiliency-pattern-polly-net-414821eea775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gencayyildiz.com/blog/asp-net-core-serilog-ile-veri-loglama-ve-seq-ile-gorsellestirme/" TargetMode="External"/><Relationship Id="rId5" Type="http://schemas.openxmlformats.org/officeDocument/2006/relationships/hyperlink" Target="https://blog.barisceviz.com/asp-net-core-graylog-log-monitoring-entegrasyonu-da5962fc66aa" TargetMode="External"/><Relationship Id="rId4" Type="http://schemas.openxmlformats.org/officeDocument/2006/relationships/hyperlink" Target="https://medium.com/devopsturkiye/microservice-mimarilerde-loglama-958fd86ca48b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/>
              <a:t>SOA SERVICE: https://medium.com/architectural-patterns/soa-service-orietented-architecture-nedir-75092cd90d61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/>
              <a:t>REST SERVICE : https://denizirgin.com/rest-ve-restful-web-servis-kavram%C4%B1-30bc4400b9e0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74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21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Default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olarak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containerlar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, </a:t>
            </a:r>
            <a:r>
              <a:rPr lang="en-US" b="1" i="1" dirty="0">
                <a:solidFill>
                  <a:srgbClr val="222222"/>
                </a:solidFill>
                <a:effectLst/>
                <a:latin typeface="volkhov"/>
              </a:rPr>
              <a:t>bridge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network’e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dahil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oldukları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için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aslında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birbirileri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ile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 de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iletişime</a:t>
            </a:r>
            <a:r>
              <a:rPr lang="en-US" b="0" i="1" dirty="0">
                <a:solidFill>
                  <a:srgbClr val="222222"/>
                </a:solidFill>
                <a:effectLst/>
                <a:latin typeface="volkhov"/>
              </a:rPr>
              <a:t>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volkhov"/>
              </a:rPr>
              <a:t>geçebilirler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9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Docker Engine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üç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bileşenden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oluşur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:</a:t>
            </a:r>
          </a:p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ter"/>
              </a:rPr>
              <a:t>Sunucu</a:t>
            </a:r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: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Kapsayıcıların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oluşturulmasından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ve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yönetilmesinden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sorumlu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olan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Docker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arka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plan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programı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dockerd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).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Rest API: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Programlar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ve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Docker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arasında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iletişim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kurar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ve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dockerd’a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ne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yapması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gerektiğini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söyler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.</a:t>
            </a:r>
          </a:p>
          <a:p>
            <a:pPr algn="l"/>
            <a:r>
              <a:rPr lang="en-US" b="1" i="0" dirty="0" err="1">
                <a:solidFill>
                  <a:srgbClr val="000000"/>
                </a:solidFill>
                <a:effectLst/>
                <a:latin typeface="Inter"/>
              </a:rPr>
              <a:t>Komut</a:t>
            </a:r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ter"/>
              </a:rPr>
              <a:t>Satırı</a:t>
            </a:r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ter"/>
              </a:rPr>
              <a:t>Arabirimi</a:t>
            </a:r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 (CLI):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 Docker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komutlarını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çalıştırmak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için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kullanılır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083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Swarmkit üzerinde birden fazla manager node olabilir.  Birden fazla manager Node varsa Leader (Primary) , Follower (Secondary) olarak 2’ye ayrılır. Eğer leader node üzerinde bir hata alınırsa follower node leader node yerini alır.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7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03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1- </a:t>
            </a:r>
            <a:r>
              <a:rPr lang="en-US" dirty="0"/>
              <a:t>(</a:t>
            </a:r>
            <a:r>
              <a:rPr lang="en-US" dirty="0" err="1"/>
              <a:t>localdeki</a:t>
            </a:r>
            <a:r>
              <a:rPr lang="en-US" dirty="0"/>
              <a:t> </a:t>
            </a:r>
            <a:r>
              <a:rPr lang="en-US" dirty="0" err="1"/>
              <a:t>imajları</a:t>
            </a:r>
            <a:r>
              <a:rPr lang="en-US" dirty="0"/>
              <a:t> </a:t>
            </a:r>
            <a:r>
              <a:rPr lang="en-US" dirty="0" err="1"/>
              <a:t>listeler</a:t>
            </a:r>
            <a:r>
              <a:rPr lang="en-US" dirty="0"/>
              <a:t>) 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2- </a:t>
            </a:r>
            <a:r>
              <a:rPr lang="en-US" dirty="0"/>
              <a:t>(</a:t>
            </a:r>
            <a:r>
              <a:rPr lang="en-US" dirty="0" err="1"/>
              <a:t>localdeki</a:t>
            </a:r>
            <a:r>
              <a:rPr lang="en-US" dirty="0"/>
              <a:t> </a:t>
            </a:r>
            <a:r>
              <a:rPr lang="en-US" dirty="0" err="1"/>
              <a:t>imajları</a:t>
            </a:r>
            <a:r>
              <a:rPr lang="en-US" dirty="0"/>
              <a:t> siler) </a:t>
            </a: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3- image detayını gösterir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4- image build eder.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5- image arka planda çalıştırır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6- docker login olur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6- </a:t>
            </a:r>
            <a:r>
              <a:rPr lang="en-US" dirty="0"/>
              <a:t>(docker </a:t>
            </a:r>
            <a:r>
              <a:rPr lang="en-US" dirty="0" err="1"/>
              <a:t>hostumuzda</a:t>
            </a:r>
            <a:r>
              <a:rPr lang="en-US" dirty="0"/>
              <a:t> </a:t>
            </a:r>
            <a:r>
              <a:rPr lang="en-US" dirty="0" err="1"/>
              <a:t>dockerhub</a:t>
            </a:r>
            <a:r>
              <a:rPr lang="en-US" dirty="0"/>
              <a:t> </a:t>
            </a:r>
            <a:r>
              <a:rPr lang="en-US" dirty="0" err="1"/>
              <a:t>hesabımıza</a:t>
            </a:r>
            <a:r>
              <a:rPr lang="en-US" dirty="0"/>
              <a:t> </a:t>
            </a:r>
            <a:r>
              <a:rPr lang="en-US" dirty="0" err="1"/>
              <a:t>oturum</a:t>
            </a:r>
            <a:r>
              <a:rPr lang="en-US" dirty="0"/>
              <a:t> </a:t>
            </a:r>
            <a:r>
              <a:rPr lang="en-US" dirty="0" err="1"/>
              <a:t>açmak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, </a:t>
            </a:r>
            <a:r>
              <a:rPr lang="en-US" dirty="0" err="1"/>
              <a:t>oturum</a:t>
            </a:r>
            <a:r>
              <a:rPr lang="en-US" dirty="0"/>
              <a:t> </a:t>
            </a:r>
            <a:r>
              <a:rPr lang="en-US" dirty="0" err="1"/>
              <a:t>sonrasında</a:t>
            </a:r>
            <a:r>
              <a:rPr lang="en-US" dirty="0"/>
              <a:t> </a:t>
            </a:r>
            <a:r>
              <a:rPr lang="en-US" dirty="0" err="1"/>
              <a:t>imajlarımızı</a:t>
            </a:r>
            <a:r>
              <a:rPr lang="en-US" dirty="0"/>
              <a:t> push </a:t>
            </a:r>
            <a:r>
              <a:rPr lang="en-US" dirty="0" err="1"/>
              <a:t>edebiliriz</a:t>
            </a:r>
            <a:r>
              <a:rPr lang="en-US" dirty="0"/>
              <a:t>.) </a:t>
            </a:r>
            <a:r>
              <a:rPr lang="en-US" dirty="0" err="1"/>
              <a:t>Cıkış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docker </a:t>
            </a:r>
            <a:r>
              <a:rPr lang="en-US" dirty="0" err="1"/>
              <a:t>logut</a:t>
            </a:r>
            <a:r>
              <a:rPr lang="en-US" dirty="0"/>
              <a:t> </a:t>
            </a:r>
            <a:r>
              <a:rPr lang="en-US" dirty="0" err="1"/>
              <a:t>komutunu</a:t>
            </a:r>
            <a:r>
              <a:rPr lang="en-US" dirty="0"/>
              <a:t> </a:t>
            </a:r>
            <a:r>
              <a:rPr lang="en-US" dirty="0" err="1"/>
              <a:t>kullanabiliriz</a:t>
            </a:r>
            <a:r>
              <a:rPr lang="en-US" dirty="0"/>
              <a:t>.</a:t>
            </a:r>
            <a:endParaRPr lang="tr-TR" dirty="0"/>
          </a:p>
          <a:p>
            <a:endParaRPr lang="tr-TR" dirty="0"/>
          </a:p>
          <a:p>
            <a:r>
              <a:rPr lang="tr-TR" dirty="0"/>
              <a:t>7- Docker hob image gönderir</a:t>
            </a:r>
          </a:p>
          <a:p>
            <a:endParaRPr lang="tr-TR" dirty="0"/>
          </a:p>
          <a:p>
            <a:endParaRPr lang="tr-TR" dirty="0"/>
          </a:p>
          <a:p>
            <a:r>
              <a:rPr lang="en-US" dirty="0"/>
              <a:t>docker run -d -p 80:80 IMAGE-ID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03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Prune : Tüm stop olan containerları remove eder.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2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b="1" i="1" dirty="0" err="1">
                <a:effectLst/>
                <a:latin typeface="source-serif-pro"/>
              </a:rPr>
              <a:t>Dosya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adı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kesinlikle</a:t>
            </a:r>
            <a:r>
              <a:rPr lang="en-US" b="1" i="1" dirty="0">
                <a:effectLst/>
                <a:latin typeface="source-serif-pro"/>
              </a:rPr>
              <a:t> “</a:t>
            </a:r>
            <a:r>
              <a:rPr lang="en-US" b="1" i="1" dirty="0" err="1">
                <a:effectLst/>
                <a:latin typeface="source-serif-pro"/>
              </a:rPr>
              <a:t>Dockerfile</a:t>
            </a:r>
            <a:r>
              <a:rPr lang="en-US" b="1" i="1" dirty="0">
                <a:effectLst/>
                <a:latin typeface="source-serif-pro"/>
              </a:rPr>
              <a:t>” </a:t>
            </a:r>
            <a:r>
              <a:rPr lang="en-US" b="1" i="1" dirty="0" err="1">
                <a:effectLst/>
                <a:latin typeface="source-serif-pro"/>
              </a:rPr>
              <a:t>şeklinde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olmalıdır</a:t>
            </a:r>
            <a:r>
              <a:rPr lang="en-US" b="1" i="1" dirty="0">
                <a:effectLst/>
                <a:latin typeface="source-serif-pro"/>
              </a:rPr>
              <a:t>. “</a:t>
            </a:r>
            <a:r>
              <a:rPr lang="en-US" b="1" i="1" dirty="0" err="1">
                <a:effectLst/>
                <a:latin typeface="source-serif-pro"/>
              </a:rPr>
              <a:t>dockerfile</a:t>
            </a:r>
            <a:r>
              <a:rPr lang="en-US" b="1" i="1" dirty="0">
                <a:effectLst/>
                <a:latin typeface="source-serif-pro"/>
              </a:rPr>
              <a:t>”, “</a:t>
            </a:r>
            <a:r>
              <a:rPr lang="en-US" b="1" i="1" dirty="0" err="1">
                <a:effectLst/>
                <a:latin typeface="source-serif-pro"/>
              </a:rPr>
              <a:t>DockerFile</a:t>
            </a:r>
            <a:r>
              <a:rPr lang="en-US" b="1" i="1" dirty="0">
                <a:effectLst/>
                <a:latin typeface="source-serif-pro"/>
              </a:rPr>
              <a:t>” </a:t>
            </a:r>
            <a:r>
              <a:rPr lang="en-US" b="1" i="1" dirty="0" err="1">
                <a:effectLst/>
                <a:latin typeface="source-serif-pro"/>
              </a:rPr>
              <a:t>gibi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verilen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isimlendirmeler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yanlıştır</a:t>
            </a:r>
            <a:r>
              <a:rPr lang="en-US" b="1" i="1" dirty="0">
                <a:effectLst/>
                <a:latin typeface="source-serif-pro"/>
              </a:rPr>
              <a:t>.</a:t>
            </a:r>
            <a:r>
              <a:rPr lang="en-US" dirty="0"/>
              <a:t> </a:t>
            </a:r>
            <a:r>
              <a:rPr lang="en-US" b="1" i="1" dirty="0" err="1">
                <a:effectLst/>
                <a:latin typeface="source-serif-pro"/>
              </a:rPr>
              <a:t>Dockerfile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dosyasının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herhangi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bir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uzantısı</a:t>
            </a:r>
            <a:r>
              <a:rPr lang="en-US" b="1" i="1" dirty="0">
                <a:effectLst/>
                <a:latin typeface="source-serif-pro"/>
              </a:rPr>
              <a:t> </a:t>
            </a:r>
            <a:r>
              <a:rPr lang="en-US" b="1" i="1" dirty="0" err="1">
                <a:effectLst/>
                <a:latin typeface="source-serif-pro"/>
              </a:rPr>
              <a:t>bulunmamaktadır</a:t>
            </a:r>
            <a:r>
              <a:rPr lang="en-US" b="1" i="1" dirty="0">
                <a:effectLst/>
                <a:latin typeface="source-serif-pro"/>
              </a:rPr>
              <a:t>.</a:t>
            </a:r>
            <a:r>
              <a:rPr lang="en-US" b="1" i="1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endParaRPr lang="tr-TR" b="1" i="1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tr-TR" b="1" i="1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tr-TR" b="1" i="1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b="1" i="0" dirty="0">
                <a:effectLst/>
                <a:latin typeface="source-code-pro"/>
              </a:rPr>
              <a:t>FROM</a:t>
            </a:r>
            <a:r>
              <a:rPr lang="en-US" b="0" i="0" dirty="0">
                <a:effectLst/>
                <a:latin typeface="source-code-pro"/>
              </a:rPr>
              <a:t> node:9.3.0-alpine</a:t>
            </a:r>
            <a:endParaRPr lang="tr-TR" b="0" i="0" dirty="0">
              <a:effectLst/>
              <a:latin typeface="source-code-pro"/>
            </a:endParaRPr>
          </a:p>
          <a:p>
            <a:r>
              <a:rPr lang="en-US" b="1" i="0" dirty="0">
                <a:effectLst/>
                <a:latin typeface="source-code-pro"/>
              </a:rPr>
              <a:t>RUN</a:t>
            </a:r>
            <a:r>
              <a:rPr lang="en-US" b="0" i="0" dirty="0">
                <a:effectLst/>
                <a:latin typeface="source-code-pro"/>
              </a:rPr>
              <a:t> </a:t>
            </a:r>
            <a:r>
              <a:rPr lang="en-US" b="0" i="0" dirty="0" err="1">
                <a:effectLst/>
                <a:latin typeface="source-code-pro"/>
              </a:rPr>
              <a:t>npm</a:t>
            </a:r>
            <a:r>
              <a:rPr lang="en-US" b="0" i="0" dirty="0">
                <a:effectLst/>
                <a:latin typeface="source-code-pro"/>
              </a:rPr>
              <a:t> install -g @angular/cli@1.5.5 \</a:t>
            </a:r>
            <a:br>
              <a:rPr lang="en-US" b="0" i="0" dirty="0">
                <a:effectLst/>
                <a:latin typeface="source-code-pro"/>
              </a:rPr>
            </a:br>
            <a:r>
              <a:rPr lang="en-US" b="0" i="0" dirty="0">
                <a:effectLst/>
                <a:latin typeface="source-code-pro"/>
              </a:rPr>
              <a:t>&amp;&amp; </a:t>
            </a:r>
            <a:r>
              <a:rPr lang="en-US" b="0" i="0" dirty="0" err="1">
                <a:effectLst/>
                <a:latin typeface="source-code-pro"/>
              </a:rPr>
              <a:t>mkdir</a:t>
            </a:r>
            <a:r>
              <a:rPr lang="en-US" b="0" i="0" dirty="0">
                <a:effectLst/>
                <a:latin typeface="source-code-pro"/>
              </a:rPr>
              <a:t> -p /</a:t>
            </a:r>
            <a:r>
              <a:rPr lang="en-US" b="0" i="0" dirty="0" err="1">
                <a:effectLst/>
                <a:latin typeface="source-code-pro"/>
              </a:rPr>
              <a:t>usr</a:t>
            </a:r>
            <a:r>
              <a:rPr lang="en-US" b="0" i="0" dirty="0">
                <a:effectLst/>
                <a:latin typeface="source-code-pro"/>
              </a:rPr>
              <a:t>/</a:t>
            </a:r>
            <a:r>
              <a:rPr lang="en-US" b="0" i="0" dirty="0" err="1">
                <a:effectLst/>
                <a:latin typeface="source-code-pro"/>
              </a:rPr>
              <a:t>src</a:t>
            </a:r>
            <a:r>
              <a:rPr lang="en-US" b="0" i="0" dirty="0">
                <a:effectLst/>
                <a:latin typeface="source-code-pro"/>
              </a:rPr>
              <a:t>/test-project</a:t>
            </a:r>
            <a:endParaRPr lang="tr-TR" b="0" i="0" dirty="0">
              <a:effectLst/>
              <a:latin typeface="source-code-pro"/>
            </a:endParaRPr>
          </a:p>
          <a:p>
            <a:r>
              <a:rPr lang="en-US" b="1" i="0" dirty="0">
                <a:effectLst/>
                <a:latin typeface="source-code-pro"/>
              </a:rPr>
              <a:t>WORKDIR</a:t>
            </a:r>
            <a:r>
              <a:rPr lang="en-US" b="0" i="0" dirty="0">
                <a:effectLst/>
                <a:latin typeface="source-code-pro"/>
              </a:rPr>
              <a:t> /</a:t>
            </a:r>
            <a:r>
              <a:rPr lang="en-US" b="0" i="0" dirty="0" err="1">
                <a:effectLst/>
                <a:latin typeface="source-code-pro"/>
              </a:rPr>
              <a:t>usr</a:t>
            </a:r>
            <a:r>
              <a:rPr lang="en-US" b="0" i="0" dirty="0">
                <a:effectLst/>
                <a:latin typeface="source-code-pro"/>
              </a:rPr>
              <a:t>/</a:t>
            </a:r>
            <a:r>
              <a:rPr lang="en-US" b="0" i="0" dirty="0" err="1">
                <a:effectLst/>
                <a:latin typeface="source-code-pro"/>
              </a:rPr>
              <a:t>src</a:t>
            </a:r>
            <a:r>
              <a:rPr lang="en-US" b="0" i="0" dirty="0">
                <a:effectLst/>
                <a:latin typeface="source-code-pro"/>
              </a:rPr>
              <a:t>/test-project</a:t>
            </a:r>
            <a:endParaRPr lang="tr-TR" b="0" i="0" dirty="0">
              <a:effectLst/>
              <a:latin typeface="source-code-pro"/>
            </a:endParaRPr>
          </a:p>
          <a:p>
            <a:r>
              <a:rPr lang="tr-TR" b="1" i="0" dirty="0">
                <a:effectLst/>
                <a:latin typeface="source-code-pro"/>
              </a:rPr>
              <a:t>COPY</a:t>
            </a:r>
            <a:r>
              <a:rPr lang="en-US" b="0" i="0" dirty="0">
                <a:effectLst/>
                <a:latin typeface="source-code-pro"/>
              </a:rPr>
              <a:t> . /</a:t>
            </a:r>
            <a:r>
              <a:rPr lang="en-US" b="0" i="0" dirty="0" err="1">
                <a:effectLst/>
                <a:latin typeface="source-code-pro"/>
              </a:rPr>
              <a:t>usr</a:t>
            </a:r>
            <a:r>
              <a:rPr lang="en-US" b="0" i="0" dirty="0">
                <a:effectLst/>
                <a:latin typeface="source-code-pro"/>
              </a:rPr>
              <a:t>/</a:t>
            </a:r>
            <a:r>
              <a:rPr lang="en-US" b="0" i="0" dirty="0" err="1">
                <a:effectLst/>
                <a:latin typeface="source-code-pro"/>
              </a:rPr>
              <a:t>src</a:t>
            </a:r>
            <a:r>
              <a:rPr lang="en-US" b="0" i="0" dirty="0">
                <a:effectLst/>
                <a:latin typeface="source-code-pro"/>
              </a:rPr>
              <a:t>/test-project</a:t>
            </a:r>
            <a:endParaRPr lang="tr-TR" b="0" i="0" dirty="0">
              <a:effectLst/>
              <a:latin typeface="source-code-pro"/>
            </a:endParaRPr>
          </a:p>
          <a:p>
            <a:r>
              <a:rPr lang="en-US" b="1" i="0" dirty="0">
                <a:effectLst/>
                <a:latin typeface="source-code-pro"/>
              </a:rPr>
              <a:t>RUN</a:t>
            </a:r>
            <a:r>
              <a:rPr lang="en-US" b="0" i="0" dirty="0">
                <a:effectLst/>
                <a:latin typeface="source-code-pro"/>
              </a:rPr>
              <a:t> </a:t>
            </a:r>
            <a:r>
              <a:rPr lang="en-US" b="0" i="0" dirty="0" err="1">
                <a:effectLst/>
                <a:latin typeface="source-code-pro"/>
              </a:rPr>
              <a:t>npm</a:t>
            </a:r>
            <a:r>
              <a:rPr lang="en-US" b="0" i="0" dirty="0">
                <a:effectLst/>
                <a:latin typeface="source-code-pro"/>
              </a:rPr>
              <a:t> install &amp;&amp; ng build</a:t>
            </a:r>
            <a:r>
              <a:rPr lang="tr-TR" b="0" i="0" dirty="0">
                <a:effectLst/>
                <a:latin typeface="source-code-pro"/>
              </a:rPr>
              <a:t> </a:t>
            </a:r>
          </a:p>
          <a:p>
            <a:r>
              <a:rPr lang="en-US" b="1" i="0" dirty="0">
                <a:effectLst/>
                <a:latin typeface="source-code-pro"/>
              </a:rPr>
              <a:t>EXPOSE</a:t>
            </a:r>
            <a:r>
              <a:rPr lang="en-US" b="0" i="0" dirty="0">
                <a:effectLst/>
                <a:latin typeface="source-code-pro"/>
              </a:rPr>
              <a:t> 80</a:t>
            </a:r>
            <a:endParaRPr lang="tr-TR" b="0" i="0" dirty="0">
              <a:effectLst/>
              <a:latin typeface="source-code-pro"/>
            </a:endParaRPr>
          </a:p>
          <a:p>
            <a:r>
              <a:rPr lang="tr-TR" b="1" dirty="0"/>
              <a:t>E</a:t>
            </a:r>
            <a:r>
              <a:rPr lang="en-US" b="1" dirty="0"/>
              <a:t>NTRYPOINT</a:t>
            </a:r>
            <a:r>
              <a:rPr lang="tr-TR" b="1" dirty="0"/>
              <a:t> </a:t>
            </a:r>
            <a:r>
              <a:rPr lang="en-US" dirty="0"/>
              <a:t>[“ping”,”8.8.8.8”,”-t”]</a:t>
            </a:r>
            <a:endParaRPr lang="tr-TR" b="0" i="0" dirty="0">
              <a:effectLst/>
              <a:latin typeface="source-code-pro"/>
            </a:endParaRPr>
          </a:p>
          <a:p>
            <a:r>
              <a:rPr lang="en-US" b="1" i="0" dirty="0">
                <a:effectLst/>
                <a:latin typeface="source-code-pro"/>
              </a:rPr>
              <a:t>CMD</a:t>
            </a:r>
            <a:r>
              <a:rPr lang="en-US" b="0" i="0" dirty="0">
                <a:effectLst/>
                <a:latin typeface="source-code-pro"/>
              </a:rPr>
              <a:t> node server.js $HOSTNAME</a:t>
            </a:r>
            <a:endParaRPr lang="tr-TR" b="0" i="0" dirty="0">
              <a:effectLst/>
              <a:latin typeface="source-code-pro"/>
            </a:endParaRPr>
          </a:p>
          <a:p>
            <a:endParaRPr lang="tr-TR" b="0" i="0" dirty="0">
              <a:effectLst/>
              <a:latin typeface="source-code-pro"/>
            </a:endParaRPr>
          </a:p>
          <a:p>
            <a:endParaRPr lang="tr-TR" b="0" i="0" dirty="0">
              <a:effectLst/>
              <a:latin typeface="source-code-pro"/>
            </a:endParaRPr>
          </a:p>
          <a:p>
            <a:r>
              <a:rPr lang="tr-TR" b="0" i="0" dirty="0">
                <a:effectLst/>
                <a:latin typeface="source-code-pro"/>
              </a:rPr>
              <a:t>1-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Base Image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belirtmek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kullanılan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Dockerfile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komutudur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DockerHub’da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resmi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yayınlanan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node.js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Image’ını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başlıyoruz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b="0" i="0" dirty="0">
              <a:effectLst/>
              <a:latin typeface="source-code-pro"/>
            </a:endParaRPr>
          </a:p>
          <a:p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2-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Docker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Image’ı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yaratılırken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normal Linux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komutlarının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çalışması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gerektiğini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bildirir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Yukarıdaki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komut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Angular CLI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yükler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“test-project”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adında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dizin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oluşturur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3- 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Container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üzerinde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çalıştırılacak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komutların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nerede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çalışacağını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belirtir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RUN, CMD, ENTRYPOINT, COPY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ADD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komutları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çalışacağı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zaman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path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üzerinde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çalışacaktır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4- 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Docker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Image’inde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host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sisteminde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tüm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dosyalar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“/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usr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/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src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/test-project”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altına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koyulacaktır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Ayrıca add komutu ile internetten Image’a dosya da kopyalayabiliriz.</a:t>
            </a:r>
          </a:p>
          <a:p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code-pro"/>
              </a:rPr>
              <a:t>ADD [ "</a:t>
            </a:r>
            <a:r>
              <a:rPr lang="en-US" b="0" i="0" u="sng" dirty="0">
                <a:effectLst/>
                <a:latin typeface="source-code-pro"/>
                <a:hlinkClick r:id="rId3"/>
              </a:rPr>
              <a:t>http://central.maven.org/maven2/org/</a:t>
            </a:r>
            <a:r>
              <a:rPr lang="en-US" b="0" i="0" u="sng" dirty="0" err="1">
                <a:effectLst/>
                <a:latin typeface="source-code-pro"/>
                <a:hlinkClick r:id="rId3"/>
              </a:rPr>
              <a:t>springframework</a:t>
            </a:r>
            <a:r>
              <a:rPr lang="en-US" b="0" i="0" u="sng" dirty="0">
                <a:effectLst/>
                <a:latin typeface="source-code-pro"/>
                <a:hlinkClick r:id="rId3"/>
              </a:rPr>
              <a:t>/security/spring-security-</a:t>
            </a:r>
            <a:r>
              <a:rPr lang="en-US" b="0" i="0" u="sng" dirty="0" err="1">
                <a:effectLst/>
                <a:latin typeface="source-code-pro"/>
                <a:hlinkClick r:id="rId3"/>
              </a:rPr>
              <a:t>rsa</a:t>
            </a:r>
            <a:r>
              <a:rPr lang="en-US" b="0" i="0" u="sng" dirty="0">
                <a:effectLst/>
                <a:latin typeface="source-code-pro"/>
                <a:hlinkClick r:id="rId3"/>
              </a:rPr>
              <a:t>/1.0.8.RELEASE/spring-security-rsa-1.0.8.RELEASE.jar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code-pro"/>
              </a:rPr>
              <a:t>", "/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code-pro"/>
              </a:rPr>
              <a:t>tmp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code-pro"/>
              </a:rPr>
              <a:t>/</a:t>
            </a:r>
            <a:r>
              <a:rPr lang="en-US" b="0" i="0" u="sng" dirty="0">
                <a:effectLst/>
                <a:latin typeface="source-code-pro"/>
                <a:hlinkClick r:id="rId3"/>
              </a:rPr>
              <a:t>spring-security-rsa-1.0.8.RELEASE.jar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code-pro"/>
              </a:rPr>
              <a:t>" ]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5-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Expose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komutu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bağlantı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noktasını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İşletim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Sistemine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gösterir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Docker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Container’ındaki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hangi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bağlantı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noktasının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İşletim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Sistemine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bağlanacağını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görmeyi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kolaylaştırır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6-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Image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hazırlandıktan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sonra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Container’ın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belirlediği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komutu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çalıştırarak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süreci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Container’a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devretmektedir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Nodejs uygulamasını ayağa kaldır.</a:t>
            </a:r>
          </a:p>
          <a:p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tr-TR" b="0" i="0" dirty="0">
                <a:effectLst/>
                <a:latin typeface="source-code-pro"/>
              </a:rPr>
              <a:t>https://www.mshowto.org/dockerfile-komutlari-nelerdir-nasil-hazirlanir.html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tr-TR" b="0" i="0" dirty="0">
              <a:effectLst/>
              <a:latin typeface="source-code-pro"/>
            </a:endParaRPr>
          </a:p>
          <a:p>
            <a:endParaRPr lang="tr-TR" b="0" i="0" dirty="0">
              <a:effectLst/>
              <a:latin typeface="source-code-pro"/>
            </a:endParaRPr>
          </a:p>
          <a:p>
            <a:endParaRPr lang="tr-TR" b="0" i="0" dirty="0">
              <a:effectLst/>
              <a:latin typeface="source-code-pr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51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Not: 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image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içinde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yükleme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yaparken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yani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program install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ederken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RUN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komutunu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kullanırız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yükledikten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sonra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o process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i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çalıştırmak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içinse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CMD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yi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kullanırız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.</a:t>
            </a:r>
            <a:endParaRPr lang="tr-TR" b="0" i="0" dirty="0">
              <a:solidFill>
                <a:srgbClr val="3B3C3C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RUN ı update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install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kullandık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CMD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yi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ise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container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en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son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çalışırken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redis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i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çalıştırmak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3B3C3C"/>
                </a:solidFill>
                <a:effectLst/>
                <a:latin typeface="source-serif-pro"/>
              </a:rPr>
              <a:t>kullandık</a:t>
            </a:r>
            <a:r>
              <a:rPr lang="en-US" b="0" i="0" dirty="0">
                <a:solidFill>
                  <a:srgbClr val="3B3C3C"/>
                </a:solidFill>
                <a:effectLst/>
                <a:latin typeface="source-serif-pro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67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Boiler Plate DRY (Don't repeat yourself) </a:t>
            </a:r>
            <a:r>
              <a:rPr lang="en-US" dirty="0" err="1"/>
              <a:t>felsefesine</a:t>
            </a:r>
            <a:r>
              <a:rPr lang="en-US" dirty="0"/>
              <a:t> </a:t>
            </a:r>
            <a:r>
              <a:rPr lang="en-US" dirty="0" err="1"/>
              <a:t>oldukça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yaklaşımdır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61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35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 </a:t>
            </a:r>
            <a:r>
              <a:rPr lang="en-US" dirty="0" err="1"/>
              <a:t>mimarinin</a:t>
            </a:r>
            <a:r>
              <a:rPr lang="en-US" dirty="0"/>
              <a:t> </a:t>
            </a:r>
            <a:r>
              <a:rPr lang="en-US" dirty="0" err="1"/>
              <a:t>yaratıcısı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“Uncle Bob” </a:t>
            </a:r>
            <a:r>
              <a:rPr lang="en-US" dirty="0" err="1"/>
              <a:t>adıyla</a:t>
            </a:r>
            <a:r>
              <a:rPr lang="en-US" dirty="0"/>
              <a:t> </a:t>
            </a:r>
            <a:r>
              <a:rPr lang="en-US" dirty="0" err="1"/>
              <a:t>tanınan</a:t>
            </a:r>
            <a:r>
              <a:rPr lang="en-US" dirty="0"/>
              <a:t> Robert C. </a:t>
            </a:r>
            <a:r>
              <a:rPr lang="en-US" dirty="0" err="1"/>
              <a:t>Martin’dir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6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2003 Eric Evans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16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Her </a:t>
            </a:r>
            <a:r>
              <a:rPr lang="en-US" dirty="0" err="1">
                <a:cs typeface="Calibri"/>
              </a:rPr>
              <a:t>iki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tarafta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uygulamadaki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yapıları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aynı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şekilde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anlayacak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isimlendirmede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sıkışmalıdır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168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Core Domain : E-Ticaret</a:t>
            </a:r>
          </a:p>
          <a:p>
            <a:r>
              <a:rPr lang="en-US" dirty="0" err="1">
                <a:cs typeface="Calibri"/>
              </a:rPr>
              <a:t>Sipariş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Yönetimi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Stok </a:t>
            </a:r>
            <a:r>
              <a:rPr lang="en-US" dirty="0" err="1">
                <a:cs typeface="Calibri"/>
              </a:rPr>
              <a:t>Yönetimi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Ödeme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Yönetimi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Ürün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Katalog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Yönetimi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Müşteri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Yönetimi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/>
              <a:t>Kısaca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edersek</a:t>
            </a:r>
            <a:r>
              <a:rPr lang="en-US" dirty="0"/>
              <a:t>,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bussiness'a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bağımsız</a:t>
            </a:r>
            <a:r>
              <a:rPr lang="en-US" dirty="0"/>
              <a:t> </a:t>
            </a:r>
            <a:r>
              <a:rPr lang="en-US" dirty="0" err="1"/>
              <a:t>modül</a:t>
            </a:r>
            <a:r>
              <a:rPr lang="en-US" dirty="0"/>
              <a:t> </a:t>
            </a:r>
            <a:r>
              <a:rPr lang="en-US" dirty="0" err="1"/>
              <a:t>kendine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bounded context </a:t>
            </a:r>
            <a:r>
              <a:rPr lang="en-US" dirty="0" err="1"/>
              <a:t>oluşturur</a:t>
            </a:r>
            <a:r>
              <a:rPr lang="en-US" dirty="0"/>
              <a:t>.</a:t>
            </a:r>
          </a:p>
          <a:p>
            <a:r>
              <a:rPr lang="en-US" dirty="0" err="1">
                <a:cs typeface="Calibri"/>
              </a:rPr>
              <a:t>Mantıksal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ayrım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söz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konusudur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/>
              <a:t>Cohesion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olmalıdır</a:t>
            </a:r>
            <a:r>
              <a:rPr lang="en-US" dirty="0"/>
              <a:t>. </a:t>
            </a:r>
            <a:r>
              <a:rPr lang="en-US" dirty="0" err="1"/>
              <a:t>Mantıksal</a:t>
            </a:r>
            <a:r>
              <a:rPr lang="en-US" dirty="0"/>
              <a:t> </a:t>
            </a:r>
            <a:r>
              <a:rPr lang="en-US" dirty="0" err="1"/>
              <a:t>ilişkileri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olmalıdır</a:t>
            </a:r>
            <a:r>
              <a:rPr lang="en-US" dirty="0"/>
              <a:t>. </a:t>
            </a:r>
            <a:r>
              <a:rPr lang="en-US" dirty="0" err="1"/>
              <a:t>Kendileri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bağlamlardan</a:t>
            </a:r>
            <a:r>
              <a:rPr lang="en-US" dirty="0"/>
              <a:t> </a:t>
            </a:r>
            <a:r>
              <a:rPr lang="en-US" dirty="0" err="1"/>
              <a:t>oluşmalıdır</a:t>
            </a:r>
            <a:r>
              <a:rPr lang="en-US" dirty="0"/>
              <a:t>.</a:t>
            </a:r>
          </a:p>
          <a:p>
            <a:r>
              <a:rPr lang="en-US" dirty="0">
                <a:cs typeface="Calibri" panose="020F0502020204030204"/>
              </a:rPr>
              <a:t>İki </a:t>
            </a:r>
            <a:r>
              <a:rPr lang="en-US" dirty="0" err="1">
                <a:cs typeface="Calibri" panose="020F0502020204030204"/>
              </a:rPr>
              <a:t>takıma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bir</a:t>
            </a:r>
            <a:r>
              <a:rPr lang="en-US" dirty="0">
                <a:cs typeface="Calibri" panose="020F0502020204030204"/>
              </a:rPr>
              <a:t> bounded context </a:t>
            </a:r>
            <a:r>
              <a:rPr lang="en-US" dirty="0" err="1">
                <a:cs typeface="Calibri" panose="020F0502020204030204"/>
              </a:rPr>
              <a:t>verilirken</a:t>
            </a:r>
            <a:r>
              <a:rPr lang="en-US" dirty="0">
                <a:cs typeface="Calibri" panose="020F0502020204030204"/>
              </a:rPr>
              <a:t> 1 </a:t>
            </a:r>
            <a:r>
              <a:rPr lang="en-US" dirty="0" err="1">
                <a:cs typeface="Calibri" panose="020F0502020204030204"/>
              </a:rPr>
              <a:t>takıma</a:t>
            </a:r>
            <a:r>
              <a:rPr lang="en-US" dirty="0">
                <a:cs typeface="Calibri" panose="020F0502020204030204"/>
              </a:rPr>
              <a:t> 2 bounded context </a:t>
            </a:r>
            <a:r>
              <a:rPr lang="en-US" dirty="0" err="1">
                <a:cs typeface="Calibri" panose="020F0502020204030204"/>
              </a:rPr>
              <a:t>verilmesi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tercih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edilmez</a:t>
            </a:r>
            <a:r>
              <a:rPr lang="en-US" dirty="0">
                <a:cs typeface="Calibri" panose="020F0502020204030204"/>
              </a:rPr>
              <a:t>.</a:t>
            </a:r>
          </a:p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00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Uygulama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üsten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aşağı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doğru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evrimleşerek</a:t>
            </a:r>
            <a:r>
              <a:rPr lang="en-US" dirty="0">
                <a:cs typeface="Calibri"/>
              </a:rPr>
              <a:t> son </a:t>
            </a:r>
            <a:r>
              <a:rPr lang="en-US" dirty="0" err="1">
                <a:cs typeface="Calibri"/>
              </a:rPr>
              <a:t>halini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alır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7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En </a:t>
            </a:r>
            <a:r>
              <a:rPr lang="en-US" dirty="0" err="1">
                <a:cs typeface="Calibri"/>
              </a:rPr>
              <a:t>içte</a:t>
            </a:r>
            <a:r>
              <a:rPr lang="en-US" dirty="0">
                <a:cs typeface="Calibri"/>
              </a:rPr>
              <a:t> Domain </a:t>
            </a:r>
            <a:r>
              <a:rPr lang="en-US" dirty="0" err="1">
                <a:cs typeface="Calibri"/>
              </a:rPr>
              <a:t>barındırırız</a:t>
            </a:r>
            <a:r>
              <a:rPr lang="en-US" dirty="0">
                <a:cs typeface="Calibri"/>
              </a:rPr>
              <a:t>.</a:t>
            </a:r>
            <a:endParaRPr lang="en-US" dirty="0"/>
          </a:p>
          <a:p>
            <a:r>
              <a:rPr lang="en-US" dirty="0" err="1">
                <a:cs typeface="Calibri"/>
              </a:rPr>
              <a:t>Katmanlar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içten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dışa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doğru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haberleşir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>
                <a:cs typeface="Calibri"/>
              </a:rPr>
              <a:t>En </a:t>
            </a:r>
            <a:r>
              <a:rPr lang="en-US" dirty="0" err="1">
                <a:cs typeface="Calibri"/>
              </a:rPr>
              <a:t>değerli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katman</a:t>
            </a:r>
            <a:r>
              <a:rPr lang="en-US" dirty="0">
                <a:cs typeface="Calibri"/>
              </a:rPr>
              <a:t> Domain </a:t>
            </a:r>
            <a:r>
              <a:rPr lang="en-US" dirty="0" err="1">
                <a:cs typeface="Calibri"/>
              </a:rPr>
              <a:t>katmanıdır</a:t>
            </a:r>
            <a:r>
              <a:rPr lang="en-US" dirty="0">
                <a:cs typeface="Calibri"/>
              </a:rPr>
              <a:t>.</a:t>
            </a:r>
          </a:p>
          <a:p>
            <a:r>
              <a:rPr lang="en-US" dirty="0" err="1">
                <a:cs typeface="Calibri"/>
              </a:rPr>
              <a:t>Içten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dışa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doğru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çıktıkça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değişim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artar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Teknoloji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Değişimleri</a:t>
            </a:r>
            <a:r>
              <a:rPr lang="en-US" dirty="0">
                <a:cs typeface="Calibri"/>
              </a:rPr>
              <a:t>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800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13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Artık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sınıf</a:t>
            </a:r>
            <a:r>
              <a:rPr lang="en-US" dirty="0">
                <a:cs typeface="Calibri"/>
              </a:rPr>
              <a:t> Aggregate Root </a:t>
            </a:r>
            <a:r>
              <a:rPr lang="en-US" dirty="0" err="1">
                <a:cs typeface="Calibri"/>
              </a:rPr>
              <a:t>olarak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düşünülürse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bu</a:t>
            </a:r>
            <a:r>
              <a:rPr lang="en-US" dirty="0">
                <a:cs typeface="Calibri"/>
              </a:rPr>
              <a:t> entity </a:t>
            </a:r>
            <a:r>
              <a:rPr lang="en-US" dirty="0" err="1">
                <a:cs typeface="Calibri"/>
              </a:rPr>
              <a:t>içerisindeki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tüm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entitylere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işlemleri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bu</a:t>
            </a:r>
            <a:r>
              <a:rPr lang="en-US" dirty="0">
                <a:cs typeface="Calibri"/>
              </a:rPr>
              <a:t> aggregate root </a:t>
            </a:r>
            <a:r>
              <a:rPr lang="en-US" dirty="0" err="1">
                <a:cs typeface="Calibri"/>
              </a:rPr>
              <a:t>üzerinden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gerçekleştiririz</a:t>
            </a:r>
            <a:r>
              <a:rPr lang="en-US" dirty="0">
                <a:cs typeface="Calibri"/>
              </a:rPr>
              <a:t>. </a:t>
            </a:r>
            <a:endParaRPr lang="en-US"/>
          </a:p>
          <a:p>
            <a:r>
              <a:rPr lang="en-US" dirty="0">
                <a:cs typeface="Calibri"/>
              </a:rPr>
              <a:t>Not: </a:t>
            </a:r>
            <a:r>
              <a:rPr lang="en-US" dirty="0" err="1">
                <a:cs typeface="Calibri"/>
              </a:rPr>
              <a:t>OrderItem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entitysi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içerisinde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dikkat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edersek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OrderId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diye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alan</a:t>
            </a:r>
            <a:r>
              <a:rPr lang="en-US" dirty="0">
                <a:cs typeface="Calibri"/>
              </a:rPr>
              <a:t> yok </a:t>
            </a:r>
            <a:r>
              <a:rPr lang="en-US" dirty="0" err="1">
                <a:cs typeface="Calibri"/>
              </a:rPr>
              <a:t>yani</a:t>
            </a:r>
            <a:r>
              <a:rPr lang="en-US" dirty="0">
                <a:cs typeface="Calibri"/>
              </a:rPr>
              <a:t> ben </a:t>
            </a:r>
            <a:r>
              <a:rPr lang="en-US" dirty="0" err="1">
                <a:cs typeface="Calibri"/>
              </a:rPr>
              <a:t>aslında</a:t>
            </a:r>
            <a:r>
              <a:rPr lang="en-US" dirty="0">
                <a:cs typeface="Calibri"/>
              </a:rPr>
              <a:t> Order </a:t>
            </a:r>
            <a:r>
              <a:rPr lang="en-US" dirty="0" err="1">
                <a:cs typeface="Calibri"/>
              </a:rPr>
              <a:t>üzerinden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OrderItem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eklemesi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yapıyorum</a:t>
            </a:r>
            <a:r>
              <a:rPr lang="en-US" dirty="0">
                <a:cs typeface="Calibri"/>
              </a:rPr>
              <a:t>.  </a:t>
            </a:r>
            <a:r>
              <a:rPr lang="en-US" dirty="0" err="1">
                <a:cs typeface="Calibri"/>
              </a:rPr>
              <a:t>OrderItem'a</a:t>
            </a:r>
            <a:r>
              <a:rPr lang="en-US" dirty="0">
                <a:cs typeface="Calibri"/>
              </a:rPr>
              <a:t> Order </a:t>
            </a:r>
            <a:r>
              <a:rPr lang="en-US" dirty="0" err="1">
                <a:cs typeface="Calibri"/>
              </a:rPr>
              <a:t>üzerinden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ulaştığımızdan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dolayı</a:t>
            </a:r>
            <a:r>
              <a:rPr lang="en-US" dirty="0">
                <a:cs typeface="Calibri"/>
              </a:rPr>
              <a:t> da Order </a:t>
            </a:r>
            <a:r>
              <a:rPr lang="en-US" dirty="0" err="1">
                <a:cs typeface="Calibri"/>
              </a:rPr>
              <a:t>bizim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için</a:t>
            </a:r>
            <a:r>
              <a:rPr lang="en-US" dirty="0">
                <a:cs typeface="Calibri"/>
              </a:rPr>
              <a:t> Aggregate Root </a:t>
            </a:r>
            <a:r>
              <a:rPr lang="en-US" dirty="0" err="1">
                <a:cs typeface="Calibri"/>
              </a:rPr>
              <a:t>görevi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görür.Aggregate</a:t>
            </a:r>
            <a:r>
              <a:rPr lang="en-US" dirty="0">
                <a:cs typeface="Calibri"/>
              </a:rPr>
              <a:t> Root </a:t>
            </a:r>
            <a:r>
              <a:rPr lang="en-US" dirty="0" err="1">
                <a:cs typeface="Calibri"/>
              </a:rPr>
              <a:t>aynı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entity'I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kullanılmaması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gerekir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Genelde</a:t>
            </a:r>
            <a:r>
              <a:rPr lang="en-US" dirty="0">
                <a:cs typeface="Calibri"/>
              </a:rPr>
              <a:t> 2 </a:t>
            </a:r>
            <a:r>
              <a:rPr lang="en-US" dirty="0" err="1">
                <a:cs typeface="Calibri"/>
              </a:rPr>
              <a:t>veya</a:t>
            </a:r>
            <a:r>
              <a:rPr lang="en-US" dirty="0">
                <a:cs typeface="Calibri"/>
              </a:rPr>
              <a:t> 3 Entity Aggregate Root </a:t>
            </a:r>
            <a:r>
              <a:rPr lang="en-US" dirty="0" err="1">
                <a:cs typeface="Calibri"/>
              </a:rPr>
              <a:t>olarak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düşünülebilir</a:t>
            </a:r>
            <a:r>
              <a:rPr lang="en-US" dirty="0">
                <a:cs typeface="Calibri"/>
              </a:rPr>
              <a:t>.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32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Sipariş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Verildiğinde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Stokdan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Düşme</a:t>
            </a:r>
            <a:r>
              <a:rPr lang="en-US" dirty="0">
                <a:cs typeface="Calibri"/>
              </a:rPr>
              <a:t>,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81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Sadece</a:t>
            </a:r>
            <a:r>
              <a:rPr lang="en-US" dirty="0">
                <a:cs typeface="Calibri"/>
              </a:rPr>
              <a:t> property </a:t>
            </a:r>
            <a:r>
              <a:rPr lang="en-US" dirty="0" err="1">
                <a:cs typeface="Calibri"/>
              </a:rPr>
              <a:t>barındırmaz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Methodlar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kuralların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kontrolü</a:t>
            </a:r>
            <a:r>
              <a:rPr lang="en-US" dirty="0">
                <a:cs typeface="Calibri"/>
              </a:rPr>
              <a:t> entity </a:t>
            </a:r>
            <a:r>
              <a:rPr lang="en-US" dirty="0" err="1">
                <a:cs typeface="Calibri"/>
              </a:rPr>
              <a:t>içerisinde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sağlanır</a:t>
            </a:r>
            <a:r>
              <a:rPr lang="en-US" dirty="0">
                <a:cs typeface="Calibri"/>
              </a:rPr>
              <a:t>. Cohesion </a:t>
            </a:r>
            <a:r>
              <a:rPr lang="en-US" dirty="0" err="1">
                <a:cs typeface="Calibri"/>
              </a:rPr>
              <a:t>yüksektir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32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https://masstransit-project.com/</a:t>
            </a:r>
            <a:endParaRPr lang="tr-TR" dirty="0"/>
          </a:p>
          <a:p>
            <a:r>
              <a:rPr lang="tr-TR" dirty="0"/>
              <a:t>MASSTRANSIT :</a:t>
            </a:r>
          </a:p>
          <a:p>
            <a:r>
              <a:rPr lang="en-US" dirty="0"/>
              <a:t>https://feyyazacet.medium.com/net-core-3-1-ile-masstransit-rabbitmq-de9102114bd6</a:t>
            </a:r>
            <a:endParaRPr lang="tr-T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75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Okuma </a:t>
            </a:r>
            <a:r>
              <a:rPr lang="en-US" dirty="0" err="1">
                <a:cs typeface="Calibri"/>
              </a:rPr>
              <a:t>ve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Yazma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işlemlerini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ayrı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katmanda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gerçekleştirir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40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MediatR</a:t>
            </a:r>
            <a:r>
              <a:rPr lang="en-US" dirty="0">
                <a:cs typeface="Calibri"/>
              </a:rPr>
              <a:t> In Memory Event Based Open Source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18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>
                <a:ea typeface="+mn-lt"/>
                <a:cs typeface="+mn-lt"/>
                <a:hlinkClick r:id="rId3"/>
              </a:rPr>
              <a:t>https://medium.com/cloud-and-servers/cap-teoremi-nedir-8673e71c10fc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975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Bir </a:t>
            </a:r>
            <a:r>
              <a:rPr lang="en-US" dirty="0" err="1">
                <a:cs typeface="Calibri"/>
              </a:rPr>
              <a:t>ürün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aldığınızda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siparişiniz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hemen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sisteme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geçmez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Biraz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geçikmeli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olarak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sistem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yansır</a:t>
            </a:r>
            <a:r>
              <a:rPr lang="en-US" dirty="0">
                <a:cs typeface="Calibri"/>
              </a:rPr>
              <a:t>. Sanal </a:t>
            </a:r>
            <a:r>
              <a:rPr lang="en-US" dirty="0" err="1">
                <a:cs typeface="Calibri"/>
              </a:rPr>
              <a:t>cüzdan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sistem</a:t>
            </a:r>
            <a:r>
              <a:rPr lang="en-US" dirty="0">
                <a:cs typeface="Calibri"/>
              </a:rPr>
              <a:t> vs </a:t>
            </a:r>
            <a:r>
              <a:rPr lang="en-US" dirty="0" err="1">
                <a:cs typeface="Calibri"/>
              </a:rPr>
              <a:t>gibi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işlemlerde</a:t>
            </a:r>
            <a:r>
              <a:rPr lang="en-US" dirty="0">
                <a:cs typeface="Calibri"/>
              </a:rPr>
              <a:t> eventual consistency </a:t>
            </a:r>
            <a:r>
              <a:rPr lang="en-US" dirty="0" err="1">
                <a:cs typeface="Calibri"/>
              </a:rPr>
              <a:t>kullanılabilir</a:t>
            </a:r>
            <a:r>
              <a:rPr lang="en-US" dirty="0">
                <a:cs typeface="Calibri"/>
              </a:rPr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534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aşamasında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servislerden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tanesinde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alınabilecek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hata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tüm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isteği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başarısız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kılmakta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da bize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maliyet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müşterilere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karşı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güven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sarsıntısı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yaşatabilir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Bir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diğer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örnek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zamanlanmış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göreviniz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varsa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(Scheduler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) başarısız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dönmesi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durumunda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sonuç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alamamış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zamanlayıcıyı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aktif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kullanamamış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oluyoruz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52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Turuncu Bağlantı Client Request</a:t>
            </a:r>
          </a:p>
          <a:p>
            <a:r>
              <a:rPr lang="tr-TR" dirty="0"/>
              <a:t>Mavi Bağlantı Servisler arası Request</a:t>
            </a:r>
          </a:p>
          <a:p>
            <a:endParaRPr lang="tr-TR" dirty="0"/>
          </a:p>
          <a:p>
            <a:r>
              <a:rPr lang="tr-TR" dirty="0"/>
              <a:t>Kullanıcıdan gelen istekler tıpkı elektrik akımı gibi kapalı devre üzerinden akmaktadır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382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İstemcinin yaptığı istekler Turuncu bağlantı MicroService A giderken bir hata oluşmuş ve exception dönmüştür.</a:t>
            </a:r>
          </a:p>
          <a:p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Servisin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hata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döndürmeye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devam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etmesi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durumunda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belirlenen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eşik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değeri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aşılmış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ve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Circuit Breaker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açık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duruma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geçmiştir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. </a:t>
            </a:r>
            <a:endParaRPr lang="tr-TR" b="0" i="0" dirty="0">
              <a:solidFill>
                <a:srgbClr val="6C6C6C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Bu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servise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yapılacak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aynı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istekler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artık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Circuit Breaker da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kalacak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ve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daha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önceden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belirlenen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cevaplar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döndürülecektir</a:t>
            </a:r>
            <a:r>
              <a:rPr lang="en-US" b="0" i="0" dirty="0">
                <a:solidFill>
                  <a:srgbClr val="6C6C6C"/>
                </a:solidFill>
                <a:effectLst/>
                <a:latin typeface="Roboto" panose="02000000000000000000" pitchFamily="2" charset="0"/>
              </a:rPr>
              <a:t>.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67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>
                <a:solidFill>
                  <a:srgbClr val="292929"/>
                </a:solidFill>
                <a:latin typeface="sohne"/>
                <a:hlinkClick r:id="rId3"/>
              </a:rPr>
              <a:t>https://medium.com/software-development-turkey/resiliency-pattern-polly-net-414821eea775</a:t>
            </a:r>
            <a:endParaRPr lang="tr-TR" sz="1200" dirty="0">
              <a:solidFill>
                <a:srgbClr val="292929"/>
              </a:solidFill>
              <a:latin typeface="sohne"/>
            </a:endParaRP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148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13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Böylece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Yapımızın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uzun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süren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servis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çağrılarının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sonucunu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beklemeden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sistemimizi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zorlamadan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akışına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devam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edebilmesini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sağlıyoruz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32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sz="1200" dirty="0">
              <a:solidFill>
                <a:srgbClr val="292929"/>
              </a:solidFill>
              <a:latin typeface="sohne"/>
              <a:hlinkClick r:id="rId3"/>
            </a:endParaRPr>
          </a:p>
          <a:p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POLLY : </a:t>
            </a:r>
            <a:r>
              <a:rPr lang="tr-TR" sz="1200" dirty="0">
                <a:solidFill>
                  <a:srgbClr val="292929"/>
                </a:solidFill>
                <a:latin typeface="sohne"/>
                <a:hlinkClick r:id="rId3"/>
              </a:rPr>
              <a:t>https://medium.com/software-development-turkey/resiliency-pattern-polly-net-414821eea775</a:t>
            </a:r>
            <a:endParaRPr lang="tr-TR" sz="1200" dirty="0">
              <a:solidFill>
                <a:srgbClr val="292929"/>
              </a:solidFill>
              <a:latin typeface="sohne"/>
            </a:endParaRPr>
          </a:p>
          <a:p>
            <a:endParaRPr lang="tr-T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ELK : </a:t>
            </a:r>
            <a:r>
              <a:rPr lang="tr-TR" sz="1200" dirty="0">
                <a:hlinkClick r:id="rId4"/>
              </a:rPr>
              <a:t>https://medium.com/devopsturkiye/microservice-mimarilerde-loglama-958fd86ca48b</a:t>
            </a:r>
            <a:endParaRPr lang="tr-TR" sz="1200" dirty="0"/>
          </a:p>
          <a:p>
            <a:endParaRPr lang="tr-TR" dirty="0"/>
          </a:p>
          <a:p>
            <a:r>
              <a:rPr lang="tr-TR" dirty="0"/>
              <a:t>GrayLog: </a:t>
            </a:r>
            <a:r>
              <a:rPr lang="tr-TR" sz="1200" dirty="0">
                <a:hlinkClick r:id="rId5"/>
              </a:rPr>
              <a:t>https://blog.barisceviz.com/asp-net-core-graylog-log-monitoring-entegrasyonu-da5962fc66aa</a:t>
            </a:r>
            <a:r>
              <a:rPr lang="tr-TR" sz="1200" dirty="0"/>
              <a:t>)</a:t>
            </a:r>
          </a:p>
          <a:p>
            <a:endParaRPr lang="tr-TR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dirty="0"/>
              <a:t>SeqLog: </a:t>
            </a:r>
            <a:r>
              <a:rPr lang="tr-TR" sz="1200" dirty="0">
                <a:hlinkClick r:id="rId6"/>
              </a:rPr>
              <a:t>https://www.gencayyildiz.com/blog/asp-net-core-serilog-ile-veri-loglama-ve-seq-ile-gorsellestirme/</a:t>
            </a:r>
            <a:endParaRPr lang="tr-TR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82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173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Kurumsal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Projelerde</a:t>
            </a:r>
            <a:r>
              <a:rPr lang="en-US" dirty="0">
                <a:cs typeface="Calibri"/>
              </a:rPr>
              <a:t> Veri </a:t>
            </a:r>
            <a:r>
              <a:rPr lang="en-US" dirty="0" err="1">
                <a:cs typeface="Calibri"/>
              </a:rPr>
              <a:t>Entegrasyonu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için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kullanılan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Monolitik</a:t>
            </a:r>
            <a:r>
              <a:rPr lang="en-US" dirty="0">
                <a:cs typeface="Calibri"/>
              </a:rPr>
              <a:t> Servis </a:t>
            </a:r>
            <a:r>
              <a:rPr lang="en-US" dirty="0" err="1">
                <a:cs typeface="Calibri"/>
              </a:rPr>
              <a:t>bazlı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yönetim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sağlar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41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Her </a:t>
            </a:r>
            <a:r>
              <a:rPr lang="en-US" dirty="0" err="1">
                <a:cs typeface="Calibri"/>
              </a:rPr>
              <a:t>bir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dış</a:t>
            </a:r>
            <a:r>
              <a:rPr lang="en-US" dirty="0">
                <a:cs typeface="Calibri"/>
              </a:rPr>
              <a:t> service contract </a:t>
            </a:r>
            <a:r>
              <a:rPr lang="en-US" dirty="0" err="1">
                <a:cs typeface="Calibri"/>
              </a:rPr>
              <a:t>yolu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iş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süreçlerini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işler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contractlar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bir</a:t>
            </a:r>
            <a:r>
              <a:rPr lang="en-US" dirty="0">
                <a:cs typeface="Calibri"/>
              </a:rPr>
              <a:t> endpoint </a:t>
            </a:r>
            <a:r>
              <a:rPr lang="en-US" dirty="0" err="1">
                <a:cs typeface="Calibri"/>
              </a:rPr>
              <a:t>üzerinden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erişilebilir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olur</a:t>
            </a:r>
            <a:r>
              <a:rPr lang="en-US" dirty="0">
                <a:cs typeface="Calibri"/>
              </a:rPr>
              <a:t>. Bu </a:t>
            </a:r>
            <a:r>
              <a:rPr lang="en-US" dirty="0" err="1">
                <a:cs typeface="Calibri"/>
              </a:rPr>
              <a:t>servis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davranışları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ise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endüstriyel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anlamda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belirli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policyler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iş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ilkeleri</a:t>
            </a:r>
            <a:r>
              <a:rPr lang="en-US" dirty="0">
                <a:cs typeface="Calibri"/>
              </a:rPr>
              <a:t> ) </a:t>
            </a:r>
            <a:r>
              <a:rPr lang="en-US" dirty="0" err="1">
                <a:cs typeface="Calibri"/>
              </a:rPr>
              <a:t>uymak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zorundadır</a:t>
            </a:r>
            <a:r>
              <a:rPr lang="en-US" dirty="0">
                <a:cs typeface="Calibri"/>
              </a:rPr>
              <a:t>. </a:t>
            </a:r>
            <a:endParaRPr lang="en-US" dirty="0"/>
          </a:p>
          <a:p>
            <a:r>
              <a:rPr lang="en-US" dirty="0" err="1">
                <a:cs typeface="Calibri"/>
              </a:rPr>
              <a:t>Consumerlar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servisleri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refrans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alıp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contractlar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üzerinden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endpointlere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bağlanır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</a:t>
            </a:r>
            <a:r>
              <a:rPr lang="en-US" dirty="0">
                <a:cs typeface="Calibri"/>
              </a:rPr>
              <a:t> message </a:t>
            </a:r>
            <a:r>
              <a:rPr lang="en-US" dirty="0" err="1">
                <a:cs typeface="Calibri"/>
              </a:rPr>
              <a:t>ulaşır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8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servislerin</a:t>
            </a:r>
            <a:r>
              <a:rPr lang="en-US" dirty="0"/>
              <a:t> </a:t>
            </a:r>
            <a:r>
              <a:rPr lang="en-US" dirty="0" err="1"/>
              <a:t>yönetilemez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almasına</a:t>
            </a:r>
            <a:r>
              <a:rPr lang="en-US" dirty="0"/>
              <a:t> </a:t>
            </a:r>
            <a:r>
              <a:rPr lang="en-US" dirty="0" err="1"/>
              <a:t>sebebi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kullandığımız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26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15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26F7CC-D458-443D-B283-07E9842616FE}" type="slidenum">
              <a:rPr lang="tr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66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61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741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354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1333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82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872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652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563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95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09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06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/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Microservices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tr-TR" dirty="0"/>
              <a:t>Mert Alptekin</a:t>
            </a:r>
          </a:p>
          <a:p>
            <a:pPr algn="l"/>
            <a:r>
              <a:rPr lang="tr-TR" b="1" dirty="0"/>
              <a:t>Software Consultant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1721-263B-4431-84E4-8325058D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SOA Temel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Bileşenleri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042C4-123B-4C2E-B49E-6C3F794C4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Service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: </a:t>
            </a:r>
            <a:r>
              <a:rPr lang="tr-TR" dirty="0">
                <a:ea typeface="+mn-lt"/>
                <a:cs typeface="+mn-lt"/>
              </a:rPr>
              <a:t>İş fonksiyonelliği sunar.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Policies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: </a:t>
            </a:r>
            <a:r>
              <a:rPr lang="tr-TR" dirty="0">
                <a:ea typeface="+mn-lt"/>
                <a:cs typeface="+mn-lt"/>
              </a:rPr>
              <a:t>Bir servisin tüketilmesi için kurallar belirler. (Security,Auditing,SLA vs)</a:t>
            </a:r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EndPoints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: </a:t>
            </a:r>
            <a:r>
              <a:rPr lang="tr-TR" dirty="0">
                <a:ea typeface="+mn-lt"/>
                <a:cs typeface="+mn-lt"/>
              </a:rPr>
              <a:t>Servis’in bulunduğu adres</a:t>
            </a:r>
            <a:endParaRPr lang="en-US" dirty="0" err="1">
              <a:ea typeface="+mn-lt"/>
              <a:cs typeface="+mn-lt"/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Contracts</a:t>
            </a:r>
            <a:r>
              <a:rPr lang="tr-TR" dirty="0">
                <a:ea typeface="+mn-lt"/>
                <a:cs typeface="+mn-lt"/>
              </a:rPr>
              <a:t>: Servis tarafından desteklenen tüm mesaj formatları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Messages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: </a:t>
            </a:r>
            <a:r>
              <a:rPr lang="tr-TR" dirty="0">
                <a:ea typeface="+mn-lt"/>
                <a:cs typeface="+mn-lt"/>
              </a:rPr>
              <a:t>SOA içerisindeki iletişim birimi (REST,SOAP,JMS)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Service Consumer</a:t>
            </a:r>
            <a:r>
              <a:rPr lang="tr-TR" dirty="0">
                <a:ea typeface="+mn-lt"/>
                <a:cs typeface="+mn-lt"/>
              </a:rPr>
              <a:t> : Servisler ile mesaj yolu ile işletişime geçen bileşen. Bir uygulama veya servis olabilir.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48323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D124-C8E3-4C40-AE08-21FA7202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CQRS Pattern (Command Query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Seggregation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Priciples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FF63-F0A6-457E-B093-A57260105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MediatR</a:t>
            </a:r>
            <a:r>
              <a:rPr lang="en-US" dirty="0"/>
              <a:t> Lib</a:t>
            </a:r>
          </a:p>
          <a:p>
            <a:r>
              <a:rPr lang="en-US" dirty="0" err="1"/>
              <a:t>Readonly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Writeonly</a:t>
            </a:r>
            <a:r>
              <a:rPr lang="en-US" dirty="0"/>
              <a:t> </a:t>
            </a:r>
            <a:r>
              <a:rPr lang="en-US" dirty="0" err="1"/>
              <a:t>ilgileri</a:t>
            </a:r>
            <a:r>
              <a:rPr lang="en-US" dirty="0"/>
              <a:t> </a:t>
            </a:r>
            <a:r>
              <a:rPr lang="en-US" dirty="0" err="1"/>
              <a:t>birbirinden</a:t>
            </a:r>
            <a:r>
              <a:rPr lang="en-US" dirty="0"/>
              <a:t> </a:t>
            </a:r>
            <a:r>
              <a:rPr lang="en-US" dirty="0" err="1"/>
              <a:t>ayırır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0A95190-4D6C-4E7E-BE2B-A6866D86A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252" y="3019954"/>
            <a:ext cx="5330237" cy="29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05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27BC-9205-4150-84CD-ABB98665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CQRS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İzolasyon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Seviyeleri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3B91F-502A-4532-9C1A-FD2AF8108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1.Seviye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veritabanı</a:t>
            </a:r>
            <a:r>
              <a:rPr lang="en-US" sz="2400" dirty="0"/>
              <a:t> </a:t>
            </a:r>
            <a:r>
              <a:rPr lang="en-US" sz="2400" dirty="0" err="1"/>
              <a:t>kullanmaktır</a:t>
            </a:r>
            <a:r>
              <a:rPr lang="en-US" sz="2400" dirty="0"/>
              <a:t>, </a:t>
            </a:r>
            <a:r>
              <a:rPr lang="en-US" sz="2400" dirty="0" err="1"/>
              <a:t>okuma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yazma</a:t>
            </a:r>
            <a:r>
              <a:rPr lang="en-US" sz="2400" dirty="0"/>
              <a:t> </a:t>
            </a:r>
            <a:r>
              <a:rPr lang="en-US" sz="2400" dirty="0" err="1"/>
              <a:t>işlemleri</a:t>
            </a:r>
            <a:r>
              <a:rPr lang="en-US" sz="2400" dirty="0"/>
              <a:t> </a:t>
            </a:r>
            <a:r>
              <a:rPr lang="en-US" sz="2400" dirty="0" err="1"/>
              <a:t>ayrımı</a:t>
            </a:r>
            <a:endParaRPr lang="en-US" sz="2400" dirty="0"/>
          </a:p>
          <a:p>
            <a:r>
              <a:rPr lang="en-US" sz="2400" dirty="0"/>
              <a:t>2.Seviye </a:t>
            </a:r>
            <a:r>
              <a:rPr lang="en-US" sz="2400" dirty="0" err="1"/>
              <a:t>ise</a:t>
            </a:r>
            <a:r>
              <a:rPr lang="en-US" sz="2400" dirty="0"/>
              <a:t> </a:t>
            </a:r>
            <a:r>
              <a:rPr lang="en-US" sz="2400" dirty="0" err="1"/>
              <a:t>iki</a:t>
            </a:r>
            <a:r>
              <a:rPr lang="en-US" sz="2400" dirty="0"/>
              <a:t> </a:t>
            </a:r>
            <a:r>
              <a:rPr lang="en-US" sz="2400" dirty="0" err="1"/>
              <a:t>ayrı</a:t>
            </a:r>
            <a:r>
              <a:rPr lang="en-US" sz="2400" dirty="0"/>
              <a:t> </a:t>
            </a:r>
            <a:r>
              <a:rPr lang="en-US" sz="2400" dirty="0" err="1"/>
              <a:t>veri</a:t>
            </a:r>
            <a:r>
              <a:rPr lang="en-US" sz="2400" dirty="0"/>
              <a:t> </a:t>
            </a:r>
            <a:r>
              <a:rPr lang="en-US" sz="2400" dirty="0" err="1"/>
              <a:t>tabanı</a:t>
            </a:r>
            <a:r>
              <a:rPr lang="en-US" sz="2400" dirty="0"/>
              <a:t> </a:t>
            </a:r>
            <a:r>
              <a:rPr lang="en-US" sz="2400" dirty="0" err="1"/>
              <a:t>kullanmaktır</a:t>
            </a:r>
            <a:r>
              <a:rPr lang="en-US" sz="2400" dirty="0"/>
              <a:t>, </a:t>
            </a:r>
            <a:r>
              <a:rPr lang="en-US" sz="2400" dirty="0" err="1"/>
              <a:t>okuma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(document-based)</a:t>
            </a:r>
            <a:r>
              <a:rPr lang="en-US" sz="2400" dirty="0"/>
              <a:t>, </a:t>
            </a:r>
            <a:r>
              <a:rPr lang="en-US" sz="2400" dirty="0" err="1"/>
              <a:t>yazma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(relational)  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Not:</a:t>
            </a:r>
            <a:r>
              <a:rPr lang="en-US" sz="2400" dirty="0"/>
              <a:t> Veri </a:t>
            </a:r>
            <a:r>
              <a:rPr lang="en-US" sz="2400" err="1"/>
              <a:t>tabanları</a:t>
            </a:r>
            <a:r>
              <a:rPr lang="en-US" sz="2400" dirty="0"/>
              <a:t> </a:t>
            </a:r>
            <a:r>
              <a:rPr lang="en-US" sz="2400" err="1"/>
              <a:t>ayrıldığında</a:t>
            </a:r>
            <a:r>
              <a:rPr lang="en-US" sz="2400" dirty="0"/>
              <a:t> </a:t>
            </a:r>
            <a:r>
              <a:rPr lang="en-US" sz="2400" err="1"/>
              <a:t>senkronizasyonu</a:t>
            </a:r>
            <a:r>
              <a:rPr lang="en-US" sz="2400" dirty="0"/>
              <a:t> </a:t>
            </a:r>
            <a:r>
              <a:rPr lang="en-US" sz="2400" err="1"/>
              <a:t>sağlamak</a:t>
            </a:r>
            <a:r>
              <a:rPr lang="en-US" sz="2400" dirty="0"/>
              <a:t> </a:t>
            </a:r>
            <a:r>
              <a:rPr lang="en-US" sz="2400" err="1"/>
              <a:t>zorundayız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12211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FE3720-9130-4C82-AFC3-D9664B8F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API Gateway Kavramı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CFD13F-09D7-4EA5-8B95-2EAE018BB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>
                <a:ea typeface="+mn-lt"/>
                <a:cs typeface="+mn-lt"/>
              </a:rPr>
              <a:t>API </a:t>
            </a:r>
            <a:r>
              <a:rPr lang="tr-TR" dirty="0" err="1">
                <a:ea typeface="+mn-lt"/>
                <a:cs typeface="+mn-lt"/>
              </a:rPr>
              <a:t>gatewayin</a:t>
            </a:r>
            <a:r>
              <a:rPr lang="tr-TR" dirty="0">
                <a:ea typeface="+mn-lt"/>
                <a:cs typeface="+mn-lt"/>
              </a:rPr>
              <a:t> birçok işlevi olmasının yanı sıra temel işlevi </a:t>
            </a:r>
            <a:r>
              <a:rPr lang="tr-TR" dirty="0" err="1">
                <a:ea typeface="+mn-lt"/>
                <a:cs typeface="+mn-lt"/>
              </a:rPr>
              <a:t>clienttan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requestleri</a:t>
            </a:r>
            <a:r>
              <a:rPr lang="tr-TR" dirty="0">
                <a:ea typeface="+mn-lt"/>
                <a:cs typeface="+mn-lt"/>
              </a:rPr>
              <a:t> alıp onları uygun servislere yönlendirmektir.</a:t>
            </a:r>
            <a:endParaRPr lang="tr-T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F69E44-B874-4038-8F4D-8F1181D0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43" y="3239261"/>
            <a:ext cx="6208485" cy="32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025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63101-AB16-4161-8B09-0976A864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API GATEWAY İLE NELER YAPILABİLİR?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4BDA-447B-49C8-94F9-3582F99A9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Authentication – Authorization :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Servislerimize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giriş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noktası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gatewayimiz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olacağından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servislerin</a:t>
            </a:r>
            <a:r>
              <a:rPr lang="en-US" dirty="0">
                <a:ea typeface="+mn-lt"/>
                <a:cs typeface="+mn-lt"/>
              </a:rPr>
              <a:t> authentication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authorizationunu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api</a:t>
            </a:r>
            <a:r>
              <a:rPr lang="en-US" dirty="0">
                <a:ea typeface="+mn-lt"/>
                <a:cs typeface="+mn-lt"/>
              </a:rPr>
              <a:t> gateway </a:t>
            </a:r>
            <a:r>
              <a:rPr lang="en-US" dirty="0" err="1">
                <a:ea typeface="+mn-lt"/>
                <a:cs typeface="+mn-lt"/>
              </a:rPr>
              <a:t>üzerinden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yapabiliriz</a:t>
            </a:r>
            <a:r>
              <a:rPr lang="en-US" dirty="0">
                <a:ea typeface="+mn-lt"/>
                <a:cs typeface="+mn-lt"/>
              </a:rPr>
              <a:t>. 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Logging :</a:t>
            </a:r>
            <a:r>
              <a:rPr lang="en-US" dirty="0">
                <a:ea typeface="+mn-lt"/>
                <a:cs typeface="+mn-lt"/>
              </a:rPr>
              <a:t> Api gateway </a:t>
            </a:r>
            <a:r>
              <a:rPr lang="en-US" dirty="0" err="1">
                <a:ea typeface="+mn-lt"/>
                <a:cs typeface="+mn-lt"/>
              </a:rPr>
              <a:t>üzerinden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tüm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servislerimize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gelen</a:t>
            </a:r>
            <a:r>
              <a:rPr lang="en-US" dirty="0">
                <a:ea typeface="+mn-lt"/>
                <a:cs typeface="+mn-lt"/>
              </a:rPr>
              <a:t> request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responseları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loglayabiliriz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Response Caching  : </a:t>
            </a:r>
            <a:r>
              <a:rPr lang="en-US" dirty="0">
                <a:ea typeface="+mn-lt"/>
                <a:cs typeface="+mn-lt"/>
              </a:rPr>
              <a:t>API gateway </a:t>
            </a:r>
            <a:r>
              <a:rPr lang="en-US" dirty="0" err="1">
                <a:ea typeface="+mn-lt"/>
                <a:cs typeface="+mn-lt"/>
              </a:rPr>
              <a:t>üzerinden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enpointlerinizin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responselarını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cachleyebilirsiniz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Böylece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endpointe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giden</a:t>
            </a:r>
            <a:r>
              <a:rPr lang="en-US" dirty="0">
                <a:ea typeface="+mn-lt"/>
                <a:cs typeface="+mn-lt"/>
              </a:rPr>
              <a:t> call </a:t>
            </a:r>
            <a:r>
              <a:rPr lang="en-US" dirty="0" err="1">
                <a:ea typeface="+mn-lt"/>
                <a:cs typeface="+mn-lt"/>
              </a:rPr>
              <a:t>sayısını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düşürebiliriz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Routing :</a:t>
            </a:r>
            <a:r>
              <a:rPr lang="en-US" dirty="0">
                <a:ea typeface="+mn-lt"/>
                <a:cs typeface="+mn-lt"/>
              </a:rPr>
              <a:t> API gateway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clienti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ilgili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routelara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yönlendirebiliriz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2425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BB1E-893C-4E4C-9E88-9F042450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API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Gateway’in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Avantajları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B1FC7-11DD-4D38-98FF-69B8ACFFB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Client</a:t>
            </a:r>
            <a:r>
              <a:rPr lang="tr-TR" sz="2400" dirty="0">
                <a:ea typeface="+mn-lt"/>
                <a:cs typeface="+mn-lt"/>
              </a:rPr>
              <a:t> Uygulamaların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tr-TR" sz="2400" dirty="0">
                <a:ea typeface="+mn-lt"/>
                <a:cs typeface="+mn-lt"/>
              </a:rPr>
              <a:t>Server </a:t>
            </a:r>
            <a:r>
              <a:rPr lang="en-US" sz="2400" dirty="0" err="1">
                <a:ea typeface="+mn-lt"/>
                <a:cs typeface="+mn-lt"/>
              </a:rPr>
              <a:t>uygulama</a:t>
            </a:r>
            <a:r>
              <a:rPr lang="tr-TR" sz="2400" dirty="0">
                <a:ea typeface="+mn-lt"/>
                <a:cs typeface="+mn-lt"/>
              </a:rPr>
              <a:t>ların</a:t>
            </a:r>
            <a:r>
              <a:rPr lang="en-US" sz="2400" dirty="0">
                <a:ea typeface="+mn-lt"/>
                <a:cs typeface="+mn-lt"/>
              </a:rPr>
              <a:t> mi</a:t>
            </a:r>
            <a:r>
              <a:rPr lang="tr-TR" sz="2400" dirty="0">
                <a:ea typeface="+mn-lt"/>
                <a:cs typeface="+mn-lt"/>
              </a:rPr>
              <a:t>kro hizmetlere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nasıl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bölündüğü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hususunda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düşünmekten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izole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eder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tr-TR" sz="2400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Request/ Response </a:t>
            </a:r>
            <a:r>
              <a:rPr lang="en-US" sz="2400" dirty="0" err="1">
                <a:ea typeface="+mn-lt"/>
                <a:cs typeface="+mn-lt"/>
              </a:rPr>
              <a:t>sayısını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azaltır</a:t>
            </a:r>
            <a:r>
              <a:rPr lang="en-US" sz="2400" dirty="0">
                <a:ea typeface="+mn-lt"/>
                <a:cs typeface="+mn-lt"/>
              </a:rPr>
              <a:t>. </a:t>
            </a:r>
            <a:endParaRPr lang="tr-TR" sz="2400" dirty="0">
              <a:ea typeface="+mn-lt"/>
              <a:cs typeface="+mn-lt"/>
            </a:endParaRPr>
          </a:p>
          <a:p>
            <a:r>
              <a:rPr lang="tr-TR" sz="2400" dirty="0">
                <a:ea typeface="+mn-lt"/>
                <a:cs typeface="+mn-lt"/>
              </a:rPr>
              <a:t>C</a:t>
            </a:r>
            <a:r>
              <a:rPr lang="en-US" sz="2400" dirty="0">
                <a:ea typeface="+mn-lt"/>
                <a:cs typeface="+mn-lt"/>
              </a:rPr>
              <a:t>ross </a:t>
            </a:r>
            <a:r>
              <a:rPr lang="tr-TR" sz="2400" dirty="0">
                <a:ea typeface="+mn-lt"/>
                <a:cs typeface="+mn-lt"/>
              </a:rPr>
              <a:t>-C</a:t>
            </a:r>
            <a:r>
              <a:rPr lang="en-US" sz="2400" dirty="0" err="1">
                <a:ea typeface="+mn-lt"/>
                <a:cs typeface="+mn-lt"/>
              </a:rPr>
              <a:t>utting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tr-TR" sz="2400" dirty="0">
                <a:ea typeface="+mn-lt"/>
                <a:cs typeface="+mn-lt"/>
              </a:rPr>
              <a:t>C</a:t>
            </a:r>
            <a:r>
              <a:rPr lang="en-US" sz="2400" dirty="0" err="1">
                <a:ea typeface="+mn-lt"/>
                <a:cs typeface="+mn-lt"/>
              </a:rPr>
              <a:t>oncern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tek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elden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yönetebilmeyi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sağlar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tr-TR" sz="2400" dirty="0">
              <a:ea typeface="+mn-lt"/>
              <a:cs typeface="+mn-lt"/>
            </a:endParaRP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Authentication</a:t>
            </a:r>
            <a:r>
              <a:rPr lang="en-US" sz="2000" dirty="0">
                <a:ea typeface="+mn-lt"/>
                <a:cs typeface="+mn-lt"/>
              </a:rPr>
              <a:t> </a:t>
            </a:r>
            <a:endParaRPr lang="tr-TR" sz="2000" dirty="0">
              <a:ea typeface="+mn-lt"/>
              <a:cs typeface="+mn-lt"/>
            </a:endParaRP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Auth</a:t>
            </a:r>
            <a:r>
              <a:rPr lang="tr-TR" sz="20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o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rization</a:t>
            </a:r>
            <a:endParaRPr lang="tr-TR" sz="2000" dirty="0">
              <a:ea typeface="+mn-lt"/>
              <a:cs typeface="+mn-lt"/>
            </a:endParaRP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Logging</a:t>
            </a:r>
            <a:r>
              <a:rPr lang="en-US" sz="2000" dirty="0">
                <a:ea typeface="+mn-lt"/>
                <a:cs typeface="+mn-lt"/>
              </a:rPr>
              <a:t>,</a:t>
            </a:r>
            <a:endParaRPr lang="tr-TR" sz="2000" dirty="0">
              <a:ea typeface="+mn-lt"/>
              <a:cs typeface="+mn-lt"/>
            </a:endParaRP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Security</a:t>
            </a:r>
            <a:endParaRPr lang="tr-TR" sz="2000" dirty="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lvl="1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Routing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819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3FC8-02ED-489D-B424-4A5985BA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API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Gateway’in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Dezavantajları</a:t>
            </a:r>
            <a:endParaRPr lang="en-US" dirty="0" err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3737A-F82E-4A04-AFCE-059AFEF89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Network </a:t>
            </a:r>
            <a:r>
              <a:rPr lang="en-US" sz="2400" dirty="0" err="1">
                <a:ea typeface="+mn-lt"/>
                <a:cs typeface="+mn-lt"/>
              </a:rPr>
              <a:t>üzerinde</a:t>
            </a:r>
            <a:r>
              <a:rPr lang="en-US" sz="2400" dirty="0">
                <a:ea typeface="+mn-lt"/>
                <a:cs typeface="+mn-lt"/>
              </a:rPr>
              <a:t> yeni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katman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yanıt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süresinin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artmasına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neden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olabilir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Increased Complexity</a:t>
            </a:r>
            <a:r>
              <a:rPr lang="en-US" sz="2400" dirty="0">
                <a:ea typeface="+mn-lt"/>
                <a:cs typeface="+mn-lt"/>
              </a:rPr>
              <a:t> – API gateway  </a:t>
            </a:r>
            <a:r>
              <a:rPr lang="en-US" sz="2400" dirty="0" err="1">
                <a:ea typeface="+mn-lt"/>
                <a:cs typeface="+mn-lt"/>
              </a:rPr>
              <a:t>development’i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deploy’u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maintenance’ı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gereken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ayrı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projedir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Single entry point of failure</a:t>
            </a:r>
            <a:r>
              <a:rPr lang="en-US" sz="2400" dirty="0">
                <a:ea typeface="+mn-lt"/>
                <a:cs typeface="+mn-lt"/>
              </a:rPr>
              <a:t> : Api </a:t>
            </a:r>
            <a:r>
              <a:rPr lang="en-US" sz="2400" dirty="0" err="1">
                <a:ea typeface="+mn-lt"/>
                <a:cs typeface="+mn-lt"/>
              </a:rPr>
              <a:t>gatewayler</a:t>
            </a:r>
            <a:r>
              <a:rPr lang="en-US" sz="2400" dirty="0">
                <a:ea typeface="+mn-lt"/>
                <a:cs typeface="+mn-lt"/>
              </a:rPr>
              <a:t>, micro service </a:t>
            </a:r>
            <a:r>
              <a:rPr lang="en-US" sz="2400" dirty="0" err="1">
                <a:ea typeface="+mn-lt"/>
                <a:cs typeface="+mn-lt"/>
              </a:rPr>
              <a:t>dünyanıza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giriş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yapılan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kapı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olduğundan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çöktüğü</a:t>
            </a:r>
            <a:r>
              <a:rPr lang="en-US" sz="2400" dirty="0">
                <a:ea typeface="+mn-lt"/>
                <a:cs typeface="+mn-lt"/>
              </a:rPr>
              <a:t> zaman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tüm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sistem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aksaklığa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uğrayabilir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479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DF4C-A2A3-4F58-ADF6-A4AABEF9C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OCELOT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604B2-5835-4838-84C2-53F849DCD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Microservice </a:t>
            </a:r>
            <a:r>
              <a:rPr lang="en-US" dirty="0" err="1">
                <a:ea typeface="+mn-lt"/>
                <a:cs typeface="+mn-lt"/>
              </a:rPr>
              <a:t>uygulamalarda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clientlardan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istekleri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işlevsel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açıdan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uygun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servislere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yönlendirmekten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sorumlu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tr-TR" dirty="0">
                <a:ea typeface="+mn-lt"/>
                <a:cs typeface="+mn-lt"/>
              </a:rPr>
              <a:t>.Net tabanlı bir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API Gateway </a:t>
            </a:r>
            <a:r>
              <a:rPr lang="en-US" dirty="0" err="1">
                <a:ea typeface="+mn-lt"/>
                <a:cs typeface="+mn-lt"/>
              </a:rPr>
              <a:t>kütüphanesidir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45F3DC8-C22B-4E1D-A012-02E65409D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766" y="3234183"/>
            <a:ext cx="2743200" cy="32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154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295D4-5406-0EB2-A454-A558C3941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OCELOT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03AA9-E51C-40D1-9EA4-A137373F1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/>
              <a:t>Ocelot aşağıdaki bir çok yeteneğe sahiptir.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/>
              <a:t>Routing, </a:t>
            </a:r>
          </a:p>
          <a:p>
            <a:pPr marL="0" indent="0">
              <a:buNone/>
            </a:pPr>
            <a:r>
              <a:rPr lang="tr-TR" dirty="0"/>
              <a:t>Request Aggregation</a:t>
            </a:r>
          </a:p>
          <a:p>
            <a:pPr marL="0" indent="0">
              <a:buNone/>
            </a:pPr>
            <a:r>
              <a:rPr lang="tr-TR" dirty="0"/>
              <a:t>Service Discovery with Consule &amp; Eureka</a:t>
            </a:r>
          </a:p>
          <a:p>
            <a:pPr marL="0" indent="0">
              <a:buNone/>
            </a:pPr>
            <a:r>
              <a:rPr lang="tr-TR" dirty="0"/>
              <a:t>Service Fabric (Azure)</a:t>
            </a:r>
          </a:p>
          <a:p>
            <a:pPr marL="0" indent="0">
              <a:buNone/>
            </a:pPr>
            <a:r>
              <a:rPr lang="tr-TR" dirty="0"/>
              <a:t>Kubernetes</a:t>
            </a:r>
          </a:p>
          <a:p>
            <a:pPr marL="0" indent="0">
              <a:buNone/>
            </a:pPr>
            <a:r>
              <a:rPr lang="tr-TR" dirty="0"/>
              <a:t>Web 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0341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021D7-6C8F-F098-22EA-20383215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OCELOT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12A5A-9391-559E-145C-69599FF1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Authentication &amp; Authorization</a:t>
            </a:r>
          </a:p>
          <a:p>
            <a:r>
              <a:rPr lang="tr-TR" dirty="0"/>
              <a:t>Rate Limiting</a:t>
            </a:r>
          </a:p>
          <a:p>
            <a:r>
              <a:rPr lang="tr-TR" dirty="0"/>
              <a:t>Caching</a:t>
            </a:r>
          </a:p>
          <a:p>
            <a:r>
              <a:rPr lang="tr-TR" dirty="0"/>
              <a:t>Retry Policy / Qos</a:t>
            </a:r>
          </a:p>
          <a:p>
            <a:r>
              <a:rPr lang="tr-TR" dirty="0"/>
              <a:t>Load Balancing</a:t>
            </a:r>
          </a:p>
          <a:p>
            <a:r>
              <a:rPr lang="tr-TR" dirty="0"/>
              <a:t>Logging</a:t>
            </a:r>
          </a:p>
          <a:p>
            <a:r>
              <a:rPr lang="tr-TR" dirty="0"/>
              <a:t>Headers, Method, Query String</a:t>
            </a:r>
          </a:p>
          <a:p>
            <a:r>
              <a:rPr lang="tr-TR" dirty="0"/>
              <a:t>Delegating Handler &amp; Custom Middleware</a:t>
            </a:r>
          </a:p>
          <a:p>
            <a:r>
              <a:rPr lang="tr-TR" dirty="0"/>
              <a:t>Configuration with Rest API</a:t>
            </a:r>
          </a:p>
          <a:p>
            <a:r>
              <a:rPr lang="tr-TR" dirty="0"/>
              <a:t>Cloud Agnostic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814751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F40CE-C277-F9B8-719C-4E2CA4FD1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093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OCELOT KONFİGURASYON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E2478-3E1D-5642-6364-81290545E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741"/>
            <a:ext cx="10808368" cy="4262354"/>
          </a:xfrm>
        </p:spPr>
        <p:txBody>
          <a:bodyPr>
            <a:noAutofit/>
          </a:bodyPr>
          <a:lstStyle/>
          <a:p>
            <a:pPr marL="0" indent="0" algn="l" fontAlgn="base">
              <a:buNone/>
            </a:pPr>
            <a:r>
              <a:rPr lang="en-US" sz="16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Avenir Next LT Pro (Body)"/>
              </a:rPr>
              <a:t>DownstreamPathTemplate</a:t>
            </a:r>
            <a:r>
              <a:rPr lang="tr-TR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Avenir Next LT Pro (Body)"/>
              </a:rPr>
              <a:t>:</a:t>
            </a:r>
            <a:r>
              <a:rPr lang="tr-TR" sz="1600" dirty="0">
                <a:solidFill>
                  <a:srgbClr val="666666"/>
                </a:solidFill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Yönlendirme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yapılacak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microservice’in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route’unu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tutmaktadır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.</a:t>
            </a:r>
            <a:endParaRPr lang="tr-TR" sz="1600" b="0" i="0" dirty="0">
              <a:solidFill>
                <a:srgbClr val="666666"/>
              </a:solidFill>
              <a:effectLst/>
              <a:latin typeface="Avenir Next LT Pro (Body)"/>
            </a:endParaRPr>
          </a:p>
          <a:p>
            <a:pPr marL="0" indent="0" algn="l" fontAlgn="base">
              <a:buNone/>
            </a:pPr>
            <a:endParaRPr lang="en-US" sz="1600" b="0" i="0" dirty="0">
              <a:solidFill>
                <a:srgbClr val="666666"/>
              </a:solidFill>
              <a:effectLst/>
              <a:latin typeface="Avenir Next LT Pro (Body)"/>
            </a:endParaRPr>
          </a:p>
          <a:p>
            <a:pPr marL="0" indent="0" algn="l" fontAlgn="base">
              <a:buNone/>
            </a:pPr>
            <a:r>
              <a:rPr lang="en-US" sz="16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Avenir Next LT Pro (Body)"/>
              </a:rPr>
              <a:t>DownstreamScheme</a:t>
            </a:r>
            <a:r>
              <a:rPr lang="tr-TR" sz="1600" b="1" i="0" dirty="0">
                <a:solidFill>
                  <a:srgbClr val="666666"/>
                </a:solidFill>
                <a:effectLst/>
                <a:latin typeface="Avenir Next LT Pro (Body)"/>
              </a:rPr>
              <a:t>: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İlgili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microservice’e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yapılacak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isteğin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hangi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protokol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üzerinden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gerçekleştirileceğini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bildirmektedir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.</a:t>
            </a:r>
          </a:p>
          <a:p>
            <a:pPr marL="0" indent="0" algn="l" fontAlgn="base">
              <a:buNone/>
            </a:pPr>
            <a:endParaRPr lang="tr-TR" sz="1600" b="1" i="0" dirty="0">
              <a:solidFill>
                <a:srgbClr val="666666"/>
              </a:solidFill>
              <a:effectLst/>
              <a:latin typeface="Avenir Next LT Pro (Body)"/>
            </a:endParaRPr>
          </a:p>
          <a:p>
            <a:pPr marL="0" indent="0" algn="l" fontAlgn="base">
              <a:buNone/>
            </a:pPr>
            <a:r>
              <a:rPr lang="en-US" sz="16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Avenir Next LT Pro (Body)"/>
              </a:rPr>
              <a:t>DownstreamHostAndPorts</a:t>
            </a:r>
            <a:r>
              <a:rPr lang="tr-TR" sz="1600" dirty="0">
                <a:solidFill>
                  <a:schemeClr val="accent2">
                    <a:lumMod val="75000"/>
                  </a:schemeClr>
                </a:solidFill>
                <a:latin typeface="Avenir Next LT Pro (Body)"/>
              </a:rPr>
              <a:t>: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Microservice’in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‘Host’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ve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‘Port’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bilgilerini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tutmaktadır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.</a:t>
            </a:r>
          </a:p>
          <a:p>
            <a:pPr marL="0" indent="0" algn="l" fontAlgn="base">
              <a:buNone/>
            </a:pPr>
            <a:endParaRPr lang="tr-TR" sz="1600" b="1" i="0" dirty="0">
              <a:solidFill>
                <a:srgbClr val="666666"/>
              </a:solidFill>
              <a:effectLst/>
              <a:latin typeface="Avenir Next LT Pro (Body)"/>
            </a:endParaRPr>
          </a:p>
          <a:p>
            <a:pPr marL="0" indent="0" algn="l" fontAlgn="base">
              <a:buNone/>
            </a:pPr>
            <a:r>
              <a:rPr lang="en-US" sz="16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Avenir Next LT Pro (Body)"/>
              </a:rPr>
              <a:t>UpstreamPathTemplate</a:t>
            </a:r>
            <a:r>
              <a:rPr lang="tr-TR" sz="1600" dirty="0">
                <a:solidFill>
                  <a:schemeClr val="accent2">
                    <a:lumMod val="75000"/>
                  </a:schemeClr>
                </a:solidFill>
                <a:latin typeface="Avenir Next LT Pro (Body)"/>
              </a:rPr>
              <a:t>: 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API Gateway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üzerinden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microservice’e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yapılacak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yönlendirmenin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route’unu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tutmaktadır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.</a:t>
            </a:r>
            <a:endParaRPr lang="tr-TR" sz="1600" b="0" i="0" dirty="0">
              <a:solidFill>
                <a:srgbClr val="666666"/>
              </a:solidFill>
              <a:effectLst/>
              <a:latin typeface="Avenir Next LT Pro (Body)"/>
            </a:endParaRPr>
          </a:p>
          <a:p>
            <a:pPr marL="0" indent="0" algn="l" fontAlgn="base">
              <a:buNone/>
            </a:pPr>
            <a:endParaRPr lang="en-US" sz="1600" b="0" i="0" dirty="0">
              <a:solidFill>
                <a:srgbClr val="666666"/>
              </a:solidFill>
              <a:effectLst/>
              <a:latin typeface="Avenir Next LT Pro (Body)"/>
            </a:endParaRPr>
          </a:p>
          <a:p>
            <a:pPr marL="0" indent="0" algn="l" fontAlgn="base">
              <a:buNone/>
            </a:pPr>
            <a:r>
              <a:rPr lang="en-US" sz="16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Avenir Next LT Pro (Body)"/>
              </a:rPr>
              <a:t>UpstreamHttpMethod</a:t>
            </a:r>
            <a:r>
              <a:rPr lang="tr-TR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Avenir Next LT Pro (Body)"/>
              </a:rPr>
              <a:t>: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Hangi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isteklerin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yapılabileceği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 </a:t>
            </a:r>
            <a:r>
              <a:rPr lang="en-US" sz="1600" b="0" i="0" dirty="0" err="1">
                <a:solidFill>
                  <a:srgbClr val="666666"/>
                </a:solidFill>
                <a:effectLst/>
                <a:latin typeface="Avenir Next LT Pro (Body)"/>
              </a:rPr>
              <a:t>bildirilmektedir</a:t>
            </a:r>
            <a:r>
              <a:rPr lang="en-US" sz="1600" b="0" i="0" dirty="0">
                <a:solidFill>
                  <a:srgbClr val="666666"/>
                </a:solidFill>
                <a:effectLst/>
                <a:latin typeface="Avenir Next LT Pro (Body)"/>
              </a:rPr>
              <a:t>.</a:t>
            </a:r>
            <a:endParaRPr lang="tr-TR" sz="1600" b="0" i="0" dirty="0">
              <a:solidFill>
                <a:srgbClr val="666666"/>
              </a:solidFill>
              <a:effectLst/>
              <a:latin typeface="Avenir Next LT Pro (Body)"/>
            </a:endParaRPr>
          </a:p>
          <a:p>
            <a:pPr marL="0" indent="0" algn="l" fontAlgn="base">
              <a:buNone/>
            </a:pPr>
            <a:endParaRPr lang="tr-TR" sz="1600" dirty="0">
              <a:solidFill>
                <a:srgbClr val="666666"/>
              </a:solidFill>
              <a:latin typeface="Avenir Next LT Pro (Body)"/>
            </a:endParaRPr>
          </a:p>
          <a:p>
            <a:pPr marL="0" indent="0" algn="l" fontAlgn="base">
              <a:buNone/>
            </a:pPr>
            <a:r>
              <a:rPr lang="en-US" sz="1600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Avenir Next LT Pro (Body)"/>
              </a:rPr>
              <a:t>AuthenticationOptions</a:t>
            </a:r>
            <a:r>
              <a:rPr lang="tr-TR" sz="1600" b="1" i="0" dirty="0">
                <a:solidFill>
                  <a:schemeClr val="accent2">
                    <a:lumMod val="75000"/>
                  </a:schemeClr>
                </a:solidFill>
                <a:effectLst/>
                <a:latin typeface="Avenir Next LT Pro (Body)"/>
              </a:rPr>
              <a:t> :  </a:t>
            </a:r>
            <a:r>
              <a:rPr lang="tr-TR" sz="1600" dirty="0">
                <a:solidFill>
                  <a:srgbClr val="666666"/>
                </a:solidFill>
                <a:latin typeface="Avenir Next LT Pro (Body)"/>
              </a:rPr>
              <a:t>API Gateway mikro hizmetlere bağlanırken kimlik doğrulama protokolünü aktif hale getirir.</a:t>
            </a:r>
            <a:endParaRPr lang="en-US" sz="1600" dirty="0">
              <a:solidFill>
                <a:srgbClr val="666666"/>
              </a:solidFill>
              <a:latin typeface="Avenir Next LT Pro (Body)"/>
            </a:endParaRPr>
          </a:p>
        </p:txBody>
      </p:sp>
    </p:spTree>
    <p:extLst>
      <p:ext uri="{BB962C8B-B14F-4D97-AF65-F5344CB8AC3E}">
        <p14:creationId xmlns:p14="http://schemas.microsoft.com/office/powerpoint/2010/main" val="409201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B3A68-DAE0-469D-9BE9-8A8C56C8A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SOA Temel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Bileşenleri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DE69210-9BC5-4147-A032-9E1E169DD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5650" y="2145771"/>
            <a:ext cx="5600700" cy="3219450"/>
          </a:xfrm>
        </p:spPr>
      </p:pic>
    </p:spTree>
    <p:extLst>
      <p:ext uri="{BB962C8B-B14F-4D97-AF65-F5344CB8AC3E}">
        <p14:creationId xmlns:p14="http://schemas.microsoft.com/office/powerpoint/2010/main" val="32695134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DEE9-FBFD-1949-E72A-CBB762D4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OCELOT Authentication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14F1242-C858-B8D2-05CC-B97F5B93A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90" y="1924315"/>
            <a:ext cx="7316405" cy="4550447"/>
          </a:xfrm>
        </p:spPr>
      </p:pic>
    </p:spTree>
    <p:extLst>
      <p:ext uri="{BB962C8B-B14F-4D97-AF65-F5344CB8AC3E}">
        <p14:creationId xmlns:p14="http://schemas.microsoft.com/office/powerpoint/2010/main" val="11114104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F5AB-4C52-40A7-AF25-3654BE57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Ocelot Deploy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seçenekleri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503CB70-EB84-45E0-9094-07F7C2F09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5269" y="1825625"/>
            <a:ext cx="5497094" cy="4138784"/>
          </a:xfrm>
        </p:spPr>
      </p:pic>
    </p:spTree>
    <p:extLst>
      <p:ext uri="{BB962C8B-B14F-4D97-AF65-F5344CB8AC3E}">
        <p14:creationId xmlns:p14="http://schemas.microsoft.com/office/powerpoint/2010/main" val="7713855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5772-8AC0-4BDB-B141-3B140F923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Ocelot Deploy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seçenekleri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D9F24F4-D2C9-4DC5-9374-2AFAED65B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8191" y="1589512"/>
            <a:ext cx="6690774" cy="4482220"/>
          </a:xfrm>
        </p:spPr>
      </p:pic>
    </p:spTree>
    <p:extLst>
      <p:ext uri="{BB962C8B-B14F-4D97-AF65-F5344CB8AC3E}">
        <p14:creationId xmlns:p14="http://schemas.microsoft.com/office/powerpoint/2010/main" val="3943886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79535-844C-4003-90F2-AFDD6D0F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Ocelot Deploy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seçenekleri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58D2B5-C311-4C4A-84A0-1BC7CC3CF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239" y="1696836"/>
            <a:ext cx="7193803" cy="4492953"/>
          </a:xfrm>
        </p:spPr>
      </p:pic>
    </p:spTree>
    <p:extLst>
      <p:ext uri="{BB962C8B-B14F-4D97-AF65-F5344CB8AC3E}">
        <p14:creationId xmlns:p14="http://schemas.microsoft.com/office/powerpoint/2010/main" val="297743313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BD106-05A8-4758-A93B-BAA3B3EBA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Ocelot Deploy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seçenekleri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6B8741-F66E-4B84-ACB4-7910A25A3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812" y="1825625"/>
            <a:ext cx="6143502" cy="4471488"/>
          </a:xfrm>
        </p:spPr>
      </p:pic>
    </p:spTree>
    <p:extLst>
      <p:ext uri="{BB962C8B-B14F-4D97-AF65-F5344CB8AC3E}">
        <p14:creationId xmlns:p14="http://schemas.microsoft.com/office/powerpoint/2010/main" val="33225212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8FF6-7FEE-4577-8C98-A1FEE783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Ocelot Deploy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seçenekleri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DBD8ACB-4676-43C7-9217-81C4C5941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429" y="1825625"/>
            <a:ext cx="6724888" cy="4857854"/>
          </a:xfrm>
        </p:spPr>
      </p:pic>
    </p:spTree>
    <p:extLst>
      <p:ext uri="{BB962C8B-B14F-4D97-AF65-F5344CB8AC3E}">
        <p14:creationId xmlns:p14="http://schemas.microsoft.com/office/powerpoint/2010/main" val="8801178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227D055-BBF3-455E-B394-29DE64E7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Service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Discovery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Kavramı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6A7B574-5D1A-45A8-AFFE-764EEA4C3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Scale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out</a:t>
            </a:r>
            <a:r>
              <a:rPr lang="tr-TR" sz="2400" dirty="0"/>
              <a:t> işlemleri ve </a:t>
            </a:r>
            <a:r>
              <a:rPr lang="tr-TR" sz="2400" dirty="0" err="1"/>
              <a:t>micro</a:t>
            </a:r>
            <a:r>
              <a:rPr lang="tr-TR" sz="2400" dirty="0"/>
              <a:t> service fail işlemleri, network </a:t>
            </a:r>
            <a:r>
              <a:rPr lang="tr-TR" sz="2400" dirty="0" err="1"/>
              <a:t>daki</a:t>
            </a:r>
            <a:r>
              <a:rPr lang="tr-TR" sz="2400" dirty="0"/>
              <a:t> </a:t>
            </a:r>
            <a:r>
              <a:rPr lang="tr-TR" sz="2400" dirty="0" err="1"/>
              <a:t>micro</a:t>
            </a:r>
            <a:r>
              <a:rPr lang="tr-TR" sz="2400" dirty="0"/>
              <a:t> </a:t>
            </a:r>
            <a:r>
              <a:rPr lang="tr-TR" sz="2400" dirty="0" err="1"/>
              <a:t>service'lerin</a:t>
            </a:r>
            <a:r>
              <a:rPr lang="tr-TR" sz="2400" dirty="0"/>
              <a:t> </a:t>
            </a:r>
            <a:r>
              <a:rPr lang="tr-TR" sz="2400" dirty="0" err="1"/>
              <a:t>public</a:t>
            </a:r>
            <a:r>
              <a:rPr lang="tr-TR" sz="2400" dirty="0"/>
              <a:t> ip adreslerinin değişmesine neden olur. </a:t>
            </a:r>
          </a:p>
          <a:p>
            <a:r>
              <a:rPr lang="tr-TR" sz="2400" dirty="0"/>
              <a:t>Client uygulama </a:t>
            </a:r>
            <a:r>
              <a:rPr lang="tr-TR" sz="2400" dirty="0" err="1"/>
              <a:t>request</a:t>
            </a:r>
            <a:r>
              <a:rPr lang="tr-TR" sz="2400" dirty="0"/>
              <a:t> hangi </a:t>
            </a:r>
            <a:r>
              <a:rPr lang="tr-TR" sz="2400" dirty="0" err="1"/>
              <a:t>micro</a:t>
            </a:r>
            <a:r>
              <a:rPr lang="tr-TR" sz="2400" dirty="0"/>
              <a:t> </a:t>
            </a:r>
            <a:r>
              <a:rPr lang="tr-TR" sz="2400" dirty="0" err="1"/>
              <a:t>service'e</a:t>
            </a:r>
            <a:r>
              <a:rPr lang="tr-TR" sz="2400" dirty="0"/>
              <a:t> atılacağını bilemez.</a:t>
            </a:r>
          </a:p>
          <a:p>
            <a:r>
              <a:rPr lang="tr-TR" sz="2400" dirty="0"/>
              <a:t>Bu sebep ile network üzerindeki </a:t>
            </a:r>
            <a:r>
              <a:rPr lang="tr-TR" sz="2400" dirty="0" err="1"/>
              <a:t>micro</a:t>
            </a:r>
            <a:r>
              <a:rPr lang="tr-TR" sz="2400" dirty="0"/>
              <a:t> </a:t>
            </a:r>
            <a:r>
              <a:rPr lang="tr-TR" sz="2400" dirty="0" err="1"/>
              <a:t>service'lerin</a:t>
            </a:r>
            <a:r>
              <a:rPr lang="tr-TR" sz="2400" dirty="0"/>
              <a:t> kayıt edildiği 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service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registry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healt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check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400" dirty="0" err="1"/>
              <a:t>lerin</a:t>
            </a:r>
            <a:r>
              <a:rPr lang="tr-TR" sz="2400" dirty="0"/>
              <a:t> yönetildiği,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monitoring</a:t>
            </a:r>
            <a:r>
              <a:rPr lang="tr-TR" sz="2400" dirty="0"/>
              <a:t> edildiği bir yapıya ihtiyacımız var.</a:t>
            </a:r>
          </a:p>
          <a:p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Service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Registry</a:t>
            </a:r>
            <a:r>
              <a:rPr lang="tr-TR" sz="2400" dirty="0"/>
              <a:t> ayaktaki </a:t>
            </a:r>
            <a:r>
              <a:rPr lang="tr-TR" sz="2400" dirty="0" err="1"/>
              <a:t>micro</a:t>
            </a:r>
            <a:r>
              <a:rPr lang="tr-TR" sz="2400" dirty="0"/>
              <a:t> </a:t>
            </a:r>
            <a:r>
              <a:rPr lang="tr-TR" sz="2400" dirty="0" err="1"/>
              <a:t>servicelerin</a:t>
            </a:r>
            <a:r>
              <a:rPr lang="tr-TR" sz="2400" dirty="0"/>
              <a:t> kaydını tutan bir </a:t>
            </a:r>
            <a:r>
              <a:rPr lang="tr-TR" sz="2400" dirty="0" err="1"/>
              <a:t>veritabanı</a:t>
            </a:r>
            <a:r>
              <a:rPr lang="tr-TR" sz="2400" dirty="0"/>
              <a:t> olarak düşünebiliriz.</a:t>
            </a:r>
          </a:p>
          <a:p>
            <a:r>
              <a:rPr lang="tr-TR" sz="2400" dirty="0">
                <a:ea typeface="+mn-lt"/>
                <a:cs typeface="+mn-lt"/>
              </a:rPr>
              <a:t>Rest </a:t>
            </a:r>
            <a:r>
              <a:rPr lang="tr-TR" sz="2400" dirty="0" err="1">
                <a:ea typeface="+mn-lt"/>
                <a:cs typeface="+mn-lt"/>
              </a:rPr>
              <a:t>API’lar</a:t>
            </a:r>
            <a:r>
              <a:rPr lang="tr-TR" sz="2400" dirty="0">
                <a:ea typeface="+mn-lt"/>
                <a:cs typeface="+mn-lt"/>
              </a:rPr>
              <a:t> aracılığı ile yeni bir </a:t>
            </a:r>
            <a:r>
              <a:rPr lang="tr-TR" sz="2400" dirty="0" err="1">
                <a:ea typeface="+mn-lt"/>
                <a:cs typeface="+mn-lt"/>
              </a:rPr>
              <a:t>instance’ın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register</a:t>
            </a:r>
            <a:r>
              <a:rPr lang="tr-TR" sz="2400" dirty="0">
                <a:ea typeface="+mn-lt"/>
                <a:cs typeface="+mn-lt"/>
              </a:rPr>
              <a:t> edilmesini veya kayıtlı olan </a:t>
            </a:r>
            <a:r>
              <a:rPr lang="tr-TR" sz="2400" dirty="0" err="1">
                <a:ea typeface="+mn-lt"/>
                <a:cs typeface="+mn-lt"/>
              </a:rPr>
              <a:t>instanceların</a:t>
            </a:r>
            <a:r>
              <a:rPr lang="tr-TR" sz="2400" dirty="0">
                <a:ea typeface="+mn-lt"/>
                <a:cs typeface="+mn-lt"/>
              </a:rPr>
              <a:t> sorgulanmasını sağlar.</a:t>
            </a:r>
            <a:endParaRPr lang="tr-TR" sz="2400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619696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9B2E-C789-40EB-9868-590BB201C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Service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Discovery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Kavramı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40FC3-B24A-4B0F-823F-D6B2EBB38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Discovery: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Service’lerin</a:t>
            </a:r>
            <a:r>
              <a:rPr lang="en-US" dirty="0">
                <a:ea typeface="+mn-lt"/>
                <a:cs typeface="+mn-lt"/>
              </a:rPr>
              <a:t> dynamic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ortamda</a:t>
            </a:r>
            <a:r>
              <a:rPr lang="en-US" dirty="0">
                <a:ea typeface="+mn-lt"/>
                <a:cs typeface="+mn-lt"/>
              </a:rPr>
              <a:t> cluster </a:t>
            </a:r>
            <a:r>
              <a:rPr lang="en-US" dirty="0" err="1">
                <a:ea typeface="+mn-lt"/>
                <a:cs typeface="+mn-lt"/>
              </a:rPr>
              <a:t>içerisindeki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diğer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service’ler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iletişim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kurabilmeleri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birbirlerinin</a:t>
            </a:r>
            <a:r>
              <a:rPr lang="en-US" dirty="0">
                <a:ea typeface="+mn-lt"/>
                <a:cs typeface="+mn-lt"/>
              </a:rPr>
              <a:t> IP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port </a:t>
            </a:r>
            <a:r>
              <a:rPr lang="en-US" dirty="0" err="1">
                <a:ea typeface="+mn-lt"/>
                <a:cs typeface="+mn-lt"/>
              </a:rPr>
              <a:t>bilgilerini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bulmaya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ihtiyaçları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vardır</a:t>
            </a:r>
            <a:r>
              <a:rPr lang="en-US" dirty="0">
                <a:ea typeface="+mn-lt"/>
                <a:cs typeface="+mn-lt"/>
              </a:rPr>
              <a:t>. Discovery </a:t>
            </a:r>
            <a:r>
              <a:rPr lang="en-US" dirty="0" err="1">
                <a:ea typeface="+mn-lt"/>
                <a:cs typeface="+mn-lt"/>
              </a:rPr>
              <a:t>ise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sağlamaktadır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Health check:</a:t>
            </a:r>
            <a:r>
              <a:rPr lang="en-US" dirty="0">
                <a:ea typeface="+mn-lt"/>
                <a:cs typeface="+mn-lt"/>
              </a:rPr>
              <a:t> Health check </a:t>
            </a:r>
            <a:r>
              <a:rPr lang="en-US" dirty="0" err="1">
                <a:ea typeface="+mn-lt"/>
                <a:cs typeface="+mn-lt"/>
              </a:rPr>
              <a:t>işlemi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sadece</a:t>
            </a:r>
            <a:r>
              <a:rPr lang="en-US" dirty="0">
                <a:ea typeface="+mn-lt"/>
                <a:cs typeface="+mn-lt"/>
              </a:rPr>
              <a:t> up </a:t>
            </a:r>
            <a:r>
              <a:rPr lang="en-US" dirty="0" err="1">
                <a:ea typeface="+mn-lt"/>
                <a:cs typeface="+mn-lt"/>
              </a:rPr>
              <a:t>olan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service’lerin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kalmaları</a:t>
            </a:r>
            <a:r>
              <a:rPr lang="en-US" dirty="0">
                <a:ea typeface="+mn-lt"/>
                <a:cs typeface="+mn-lt"/>
              </a:rPr>
              <a:t>, down </a:t>
            </a:r>
            <a:r>
              <a:rPr lang="en-US" dirty="0" err="1">
                <a:ea typeface="+mn-lt"/>
                <a:cs typeface="+mn-lt"/>
              </a:rPr>
              <a:t>olan’ların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ise</a:t>
            </a:r>
            <a:r>
              <a:rPr lang="en-US" dirty="0">
                <a:ea typeface="+mn-lt"/>
                <a:cs typeface="+mn-lt"/>
              </a:rPr>
              <a:t> dynamic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şekilde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dışı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kalmaları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sağlanmaktadır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Load balancing: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Hepimizin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bildiği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gibi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hizmete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gelmiş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request’in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hizmeti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sağlayan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diğer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instance’lara</a:t>
            </a:r>
            <a:r>
              <a:rPr lang="en-US" dirty="0">
                <a:ea typeface="+mn-lt"/>
                <a:cs typeface="+mn-lt"/>
              </a:rPr>
              <a:t> da dynamic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dağıtılmasını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sağlamaktır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59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93BDD-C0F8-4F12-BC2D-471ECCF05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Client-Side Service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9F0C-88CB-4049-BAC3-22B9A5852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Bu </a:t>
            </a:r>
            <a:r>
              <a:rPr lang="en-US" dirty="0" err="1">
                <a:ea typeface="+mn-lt"/>
                <a:cs typeface="+mn-lt"/>
              </a:rPr>
              <a:t>yapıda</a:t>
            </a:r>
            <a:r>
              <a:rPr lang="en-US" dirty="0">
                <a:ea typeface="+mn-lt"/>
                <a:cs typeface="+mn-lt"/>
              </a:rPr>
              <a:t> client service registry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iletişime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geçer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istediği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domainin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adresini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sorar.Service</a:t>
            </a:r>
            <a:r>
              <a:rPr lang="en-US" dirty="0">
                <a:ea typeface="+mn-lt"/>
                <a:cs typeface="+mn-lt"/>
              </a:rPr>
              <a:t> registry </a:t>
            </a:r>
            <a:r>
              <a:rPr lang="en-US" dirty="0" err="1">
                <a:ea typeface="+mn-lt"/>
                <a:cs typeface="+mn-lt"/>
              </a:rPr>
              <a:t>üzerinde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kayıtlı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yani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ulaşılabilir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durumdaki</a:t>
            </a:r>
            <a:r>
              <a:rPr lang="en-US" dirty="0">
                <a:ea typeface="+mn-lt"/>
                <a:cs typeface="+mn-lt"/>
              </a:rPr>
              <a:t> microservice </a:t>
            </a:r>
            <a:r>
              <a:rPr lang="en-US" dirty="0" err="1">
                <a:ea typeface="+mn-lt"/>
                <a:cs typeface="+mn-lt"/>
              </a:rPr>
              <a:t>instance’larının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ip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adreslerini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verir.Daha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sonra</a:t>
            </a:r>
            <a:r>
              <a:rPr lang="en-US" dirty="0">
                <a:ea typeface="+mn-lt"/>
                <a:cs typeface="+mn-lt"/>
              </a:rPr>
              <a:t> client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load-balancing </a:t>
            </a:r>
            <a:r>
              <a:rPr lang="en-US" dirty="0" err="1">
                <a:ea typeface="+mn-lt"/>
                <a:cs typeface="+mn-lt"/>
              </a:rPr>
              <a:t>algoritmasına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microservicelerden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uygun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seçer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microservice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iletişim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kurar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768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CB14-9B2D-4703-9CC3-8138048B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Client-Side Service Discovery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D08418D-908B-448E-AC40-E9DA18A01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645" y="1825625"/>
            <a:ext cx="4839977" cy="4578812"/>
          </a:xfrm>
        </p:spPr>
      </p:pic>
    </p:spTree>
    <p:extLst>
      <p:ext uri="{BB962C8B-B14F-4D97-AF65-F5344CB8AC3E}">
        <p14:creationId xmlns:p14="http://schemas.microsoft.com/office/powerpoint/2010/main" val="3799894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929F-BB02-4833-B8F4-3AE5A67B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SOA Architecture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20C26F6-51B0-4E28-87AA-6A4E1BAA3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276" y="1825625"/>
            <a:ext cx="5475448" cy="3859742"/>
          </a:xfrm>
        </p:spPr>
      </p:pic>
    </p:spTree>
    <p:extLst>
      <p:ext uri="{BB962C8B-B14F-4D97-AF65-F5344CB8AC3E}">
        <p14:creationId xmlns:p14="http://schemas.microsoft.com/office/powerpoint/2010/main" val="37163646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C9E5C-1633-4844-8CE3-BACF372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Server-Side Service Discovery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9767-9D83-4A0E-A1B1-4CF99172D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ea typeface="+mn-lt"/>
                <a:cs typeface="+mn-lt"/>
              </a:rPr>
              <a:t>Burada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ise</a:t>
            </a:r>
            <a:r>
              <a:rPr lang="en-US" dirty="0">
                <a:ea typeface="+mn-lt"/>
                <a:cs typeface="+mn-lt"/>
              </a:rPr>
              <a:t> client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Load Balancer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iletişim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kurar.İsteğini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buraya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iletir.Load</a:t>
            </a:r>
            <a:r>
              <a:rPr lang="en-US" dirty="0">
                <a:ea typeface="+mn-lt"/>
                <a:cs typeface="+mn-lt"/>
              </a:rPr>
              <a:t> Balancer </a:t>
            </a:r>
            <a:r>
              <a:rPr lang="en-US" dirty="0" err="1">
                <a:ea typeface="+mn-lt"/>
                <a:cs typeface="+mn-lt"/>
              </a:rPr>
              <a:t>ise</a:t>
            </a:r>
            <a:r>
              <a:rPr lang="en-US" dirty="0">
                <a:ea typeface="+mn-lt"/>
                <a:cs typeface="+mn-lt"/>
              </a:rPr>
              <a:t> Service Registry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konuşarak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avaliable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durumdaki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instance’ların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listesini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alır.Daha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sonra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arasından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kendi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algoritmasına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uygun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gördüğü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instance’a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client’tan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aldığı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isteği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yönlendirir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Bu </a:t>
            </a:r>
            <a:r>
              <a:rPr lang="en-US" dirty="0" err="1">
                <a:ea typeface="+mn-lt"/>
                <a:cs typeface="+mn-lt"/>
              </a:rPr>
              <a:t>pattern’ın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avantajı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ise</a:t>
            </a:r>
            <a:r>
              <a:rPr lang="en-US" dirty="0">
                <a:ea typeface="+mn-lt"/>
                <a:cs typeface="+mn-lt"/>
              </a:rPr>
              <a:t>, client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service </a:t>
            </a:r>
            <a:r>
              <a:rPr lang="en-US" dirty="0" err="1">
                <a:ea typeface="+mn-lt"/>
                <a:cs typeface="+mn-lt"/>
              </a:rPr>
              <a:t>registery’nin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decoupled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şekilde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olmaları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client’ın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hangi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service’in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hangi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node’da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olduğundan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haberi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olmamasıdır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Dezavantajı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buradaki</a:t>
            </a:r>
            <a:r>
              <a:rPr lang="en-US" dirty="0">
                <a:ea typeface="+mn-lt"/>
                <a:cs typeface="+mn-lt"/>
              </a:rPr>
              <a:t> load </a:t>
            </a:r>
            <a:r>
              <a:rPr lang="en-US" dirty="0" err="1">
                <a:ea typeface="+mn-lt"/>
                <a:cs typeface="+mn-lt"/>
              </a:rPr>
              <a:t>balancer’ın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single point of failure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durumda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olmasıdır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897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30AC6-ED9A-4F68-9176-D1667BE1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Server-Side Service Discovery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F1437B-BB89-4515-9D27-9FADCA39C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093" y="1825625"/>
            <a:ext cx="6974153" cy="4299770"/>
          </a:xfrm>
        </p:spPr>
      </p:pic>
    </p:spTree>
    <p:extLst>
      <p:ext uri="{BB962C8B-B14F-4D97-AF65-F5344CB8AC3E}">
        <p14:creationId xmlns:p14="http://schemas.microsoft.com/office/powerpoint/2010/main" val="338041269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E2F2-590B-44E3-8EA2-2DD05248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Service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Discovery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Kavramı</a:t>
            </a:r>
            <a:endParaRPr lang="en-US" dirty="0">
              <a:solidFill>
                <a:schemeClr val="accent2">
                  <a:lumMod val="75000"/>
                </a:schemeClr>
              </a:solidFill>
              <a:ea typeface="+mj-lt"/>
              <a:cs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FC108D2-F5A8-4EB2-A92E-79795C508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423" y="2641004"/>
            <a:ext cx="2143125" cy="2143125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5A88572-22E6-47A8-9440-942477C6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18" y="2852173"/>
            <a:ext cx="2743200" cy="17332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AFD8DE-D107-88CC-E798-14ACF4693C3D}"/>
              </a:ext>
            </a:extLst>
          </p:cNvPr>
          <p:cNvSpPr txBox="1"/>
          <p:nvPr/>
        </p:nvSpPr>
        <p:spPr>
          <a:xfrm>
            <a:off x="3427214" y="4669655"/>
            <a:ext cx="106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EUREKA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222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6A05AF-B297-49A4-B048-A67137980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Micro Service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Veritabanı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Tasarımı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66FEAA-8ACF-4949-A731-DB7819D10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2400" dirty="0"/>
              <a:t>Micro service </a:t>
            </a:r>
            <a:r>
              <a:rPr lang="tr-TR" sz="2400" dirty="0" err="1"/>
              <a:t>veritabanları</a:t>
            </a:r>
            <a:r>
              <a:rPr lang="tr-TR" sz="2400" dirty="0"/>
              <a:t> </a:t>
            </a:r>
            <a:r>
              <a:rPr lang="tr-TR" sz="2400" dirty="0" err="1"/>
              <a:t>denormalize</a:t>
            </a:r>
            <a:r>
              <a:rPr lang="tr-TR" sz="2400" dirty="0"/>
              <a:t> tutulabilir.</a:t>
            </a:r>
          </a:p>
          <a:p>
            <a:r>
              <a:rPr lang="tr-TR" sz="2400" dirty="0"/>
              <a:t>Her bir </a:t>
            </a:r>
            <a:r>
              <a:rPr lang="tr-TR" sz="2400" dirty="0" err="1"/>
              <a:t>micro</a:t>
            </a:r>
            <a:r>
              <a:rPr lang="tr-TR" sz="2400" dirty="0"/>
              <a:t> service kendisine ait </a:t>
            </a:r>
            <a:r>
              <a:rPr lang="tr-TR" sz="2400" dirty="0" err="1"/>
              <a:t>veritabanına</a:t>
            </a:r>
            <a:r>
              <a:rPr lang="tr-TR" sz="2400" dirty="0"/>
              <a:t> bağlanmalıdır.</a:t>
            </a:r>
          </a:p>
          <a:p>
            <a:r>
              <a:rPr lang="tr-TR" sz="2400" dirty="0"/>
              <a:t>Bir </a:t>
            </a:r>
            <a:r>
              <a:rPr lang="tr-TR" sz="2400" dirty="0" err="1"/>
              <a:t>micro</a:t>
            </a:r>
            <a:r>
              <a:rPr lang="tr-TR" sz="2400" dirty="0"/>
              <a:t> service içerisinden diğer bir </a:t>
            </a:r>
            <a:r>
              <a:rPr lang="tr-TR" sz="2400" dirty="0" err="1"/>
              <a:t>micro</a:t>
            </a:r>
            <a:r>
              <a:rPr lang="tr-TR" sz="2400" dirty="0"/>
              <a:t> service veri tabanına bağlanılmaz</a:t>
            </a:r>
          </a:p>
          <a:p>
            <a:r>
              <a:rPr lang="tr-TR" sz="2400" dirty="0" err="1"/>
              <a:t>Veritabanları</a:t>
            </a:r>
            <a:r>
              <a:rPr lang="tr-TR" sz="2400" dirty="0"/>
              <a:t> arasında veri eşitlemesi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replication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400" dirty="0"/>
              <a:t>yapılması gerekebilir.</a:t>
            </a:r>
          </a:p>
          <a:p>
            <a:r>
              <a:rPr lang="tr-TR" sz="2400" dirty="0"/>
              <a:t>İhtiyaç duyulmadığı sürece kendi </a:t>
            </a:r>
            <a:r>
              <a:rPr lang="tr-TR" sz="2400" err="1"/>
              <a:t>database'in</a:t>
            </a:r>
            <a:r>
              <a:rPr lang="tr-TR" sz="2400" dirty="0"/>
              <a:t> veri çekecek şekilde çalışması tavsiye edilir.</a:t>
            </a:r>
          </a:p>
          <a:p>
            <a:r>
              <a:rPr lang="tr-TR" sz="2400" dirty="0"/>
              <a:t>Diğer bir </a:t>
            </a:r>
            <a:r>
              <a:rPr lang="tr-TR" sz="2400" err="1"/>
              <a:t>microservis</a:t>
            </a:r>
            <a:r>
              <a:rPr lang="tr-TR" sz="2400" dirty="0"/>
              <a:t> </a:t>
            </a:r>
            <a:r>
              <a:rPr lang="tr-TR" sz="2400" err="1"/>
              <a:t>veritabınındaki</a:t>
            </a:r>
            <a:r>
              <a:rPr lang="tr-TR" sz="2400" dirty="0"/>
              <a:t> 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ID</a:t>
            </a:r>
            <a:r>
              <a:rPr lang="tr-TR" sz="2400" dirty="0"/>
              <a:t> alanlarını tutmayı önermiyoruz.</a:t>
            </a:r>
          </a:p>
          <a:p>
            <a:r>
              <a:rPr lang="tr-TR" sz="2400" dirty="0"/>
              <a:t>Hata toleransı için bu tasarım çok önemlidir.</a:t>
            </a:r>
          </a:p>
        </p:txBody>
      </p:sp>
    </p:spTree>
    <p:extLst>
      <p:ext uri="{BB962C8B-B14F-4D97-AF65-F5344CB8AC3E}">
        <p14:creationId xmlns:p14="http://schemas.microsoft.com/office/powerpoint/2010/main" val="3036479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EC1E9B-5261-4E84-B9BF-3FD63EBD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Micro Service 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Veritabanı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 Tasarımı</a:t>
            </a:r>
            <a:endParaRPr lang="tr-TR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Dikdörtgen: Köşeleri Yuvarlatılmış 4">
            <a:extLst>
              <a:ext uri="{FF2B5EF4-FFF2-40B4-BE49-F238E27FC236}">
                <a16:creationId xmlns:a16="http://schemas.microsoft.com/office/drawing/2014/main" id="{CB643506-81E7-45DA-91E3-AA265C2CFBAA}"/>
              </a:ext>
            </a:extLst>
          </p:cNvPr>
          <p:cNvSpPr/>
          <p:nvPr/>
        </p:nvSpPr>
        <p:spPr>
          <a:xfrm>
            <a:off x="1204384" y="2897716"/>
            <a:ext cx="2571748" cy="2434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  <a:p>
            <a:pPr algn="ctr"/>
            <a:r>
              <a:rPr lang="tr-TR" dirty="0" err="1"/>
              <a:t>Order.cs</a:t>
            </a:r>
          </a:p>
          <a:p>
            <a:pPr algn="ctr"/>
            <a:endParaRPr lang="tr-TR" dirty="0"/>
          </a:p>
          <a:p>
            <a:pPr algn="ctr"/>
            <a:r>
              <a:rPr lang="tr-TR" dirty="0" err="1"/>
              <a:t>OrderNumber</a:t>
            </a:r>
          </a:p>
          <a:p>
            <a:pPr algn="ctr"/>
            <a:r>
              <a:rPr lang="tr-TR" dirty="0" err="1"/>
              <a:t>CustomerName</a:t>
            </a:r>
            <a:endParaRPr lang="tr-TR"/>
          </a:p>
          <a:p>
            <a:pPr algn="ctr"/>
            <a:r>
              <a:rPr lang="tr-TR" dirty="0" err="1"/>
              <a:t>ShipAddress</a:t>
            </a:r>
            <a:endParaRPr lang="tr-TR"/>
          </a:p>
          <a:p>
            <a:pPr algn="ctr"/>
            <a:r>
              <a:rPr lang="tr-TR" dirty="0" err="1"/>
              <a:t>ShippedDate</a:t>
            </a:r>
            <a:endParaRPr lang="tr-TR"/>
          </a:p>
          <a:p>
            <a:pPr algn="ctr"/>
            <a:r>
              <a:rPr lang="tr-TR" dirty="0" err="1"/>
              <a:t>OrderItems</a:t>
            </a:r>
            <a:endParaRPr lang="tr-TR"/>
          </a:p>
          <a:p>
            <a:pPr algn="ctr"/>
            <a:endParaRPr lang="tr-TR" dirty="0"/>
          </a:p>
          <a:p>
            <a:pPr algn="ctr"/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7DDE1B94-E709-4910-81DB-001229F79938}"/>
              </a:ext>
            </a:extLst>
          </p:cNvPr>
          <p:cNvSpPr/>
          <p:nvPr/>
        </p:nvSpPr>
        <p:spPr>
          <a:xfrm>
            <a:off x="1241425" y="1939925"/>
            <a:ext cx="2508249" cy="709083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Order</a:t>
            </a:r>
            <a:r>
              <a:rPr lang="tr-TR" dirty="0"/>
              <a:t> Micro Service</a:t>
            </a: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2B55C878-DE87-4A98-963E-B1E64B49D74F}"/>
              </a:ext>
            </a:extLst>
          </p:cNvPr>
          <p:cNvSpPr/>
          <p:nvPr/>
        </p:nvSpPr>
        <p:spPr>
          <a:xfrm>
            <a:off x="7644341" y="1939924"/>
            <a:ext cx="2508249" cy="709083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/>
              <a:t>Product </a:t>
            </a:r>
            <a:r>
              <a:rPr lang="tr-TR" dirty="0" err="1"/>
              <a:t>Catalog</a:t>
            </a:r>
            <a:r>
              <a:rPr lang="tr-TR" dirty="0"/>
              <a:t> Micro Service</a:t>
            </a:r>
          </a:p>
        </p:txBody>
      </p:sp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070DD6A4-C48B-422C-87FF-31896C2772DB}"/>
              </a:ext>
            </a:extLst>
          </p:cNvPr>
          <p:cNvSpPr/>
          <p:nvPr/>
        </p:nvSpPr>
        <p:spPr>
          <a:xfrm>
            <a:off x="7575550" y="2844799"/>
            <a:ext cx="2571748" cy="2434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 err="1"/>
              <a:t>Product.cs</a:t>
            </a:r>
          </a:p>
          <a:p>
            <a:pPr algn="ctr"/>
            <a:endParaRPr lang="tr-TR" dirty="0"/>
          </a:p>
          <a:p>
            <a:pPr algn="ctr"/>
            <a:r>
              <a:rPr lang="tr-TR" dirty="0" err="1"/>
              <a:t>ProductName</a:t>
            </a:r>
            <a:endParaRPr lang="tr-TR"/>
          </a:p>
          <a:p>
            <a:pPr algn="ctr"/>
            <a:r>
              <a:rPr lang="tr-TR" dirty="0" err="1"/>
              <a:t>ProductPrice</a:t>
            </a:r>
          </a:p>
          <a:p>
            <a:pPr algn="ctr"/>
            <a:r>
              <a:rPr lang="tr-TR" dirty="0" err="1"/>
              <a:t>ProductStock</a:t>
            </a:r>
            <a:endParaRPr lang="tr-TR"/>
          </a:p>
        </p:txBody>
      </p:sp>
      <p:sp>
        <p:nvSpPr>
          <p:cNvPr id="9" name="Dikdörtgen: Köşeleri Yuvarlatılmış 8">
            <a:extLst>
              <a:ext uri="{FF2B5EF4-FFF2-40B4-BE49-F238E27FC236}">
                <a16:creationId xmlns:a16="http://schemas.microsoft.com/office/drawing/2014/main" id="{FF6118BD-0717-426A-BC42-E4B4AA55BD3A}"/>
              </a:ext>
            </a:extLst>
          </p:cNvPr>
          <p:cNvSpPr/>
          <p:nvPr/>
        </p:nvSpPr>
        <p:spPr>
          <a:xfrm>
            <a:off x="3225801" y="4347633"/>
            <a:ext cx="2571748" cy="2434165"/>
          </a:xfrm>
          <a:prstGeom prst="roundRect">
            <a:avLst/>
          </a:prstGeom>
          <a:solidFill>
            <a:srgbClr val="0070C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tr-TR" dirty="0" err="1"/>
              <a:t>OrderItems.cs</a:t>
            </a:r>
          </a:p>
          <a:p>
            <a:pPr algn="ctr"/>
            <a:endParaRPr lang="tr-TR" dirty="0"/>
          </a:p>
          <a:p>
            <a:pPr algn="ctr"/>
            <a:r>
              <a:rPr lang="tr-TR" dirty="0" err="1"/>
              <a:t>ProductName</a:t>
            </a:r>
          </a:p>
          <a:p>
            <a:pPr algn="ctr"/>
            <a:r>
              <a:rPr lang="tr-TR" dirty="0" err="1"/>
              <a:t>ProductPrice</a:t>
            </a:r>
          </a:p>
          <a:p>
            <a:pPr algn="ctr"/>
            <a:r>
              <a:rPr lang="tr-TR" dirty="0" err="1"/>
              <a:t>Quantity</a:t>
            </a:r>
            <a:endParaRPr lang="tr-TR"/>
          </a:p>
          <a:p>
            <a:pPr algn="ctr"/>
            <a:endParaRPr lang="tr-TR" dirty="0"/>
          </a:p>
          <a:p>
            <a:pPr algn="ctr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6367877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19A364-5342-41D1-A458-7B3FE8DFE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Mikro Hizmet Mimarilerinde Veri Tabanı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05B6CE-EF4C-410B-9509-37139DBC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sz="2400" dirty="0"/>
              <a:t>Çok fazla okuma işlemi yapıyorsak </a:t>
            </a:r>
            <a:r>
              <a:rPr lang="tr-TR" sz="2400" dirty="0" err="1"/>
              <a:t>Document-Based</a:t>
            </a:r>
            <a:r>
              <a:rPr lang="tr-TR" sz="2400" dirty="0"/>
              <a:t> bir </a:t>
            </a:r>
            <a:r>
              <a:rPr lang="tr-TR" sz="2400" dirty="0" err="1"/>
              <a:t>database</a:t>
            </a:r>
            <a:r>
              <a:rPr lang="tr-TR" sz="2400" dirty="0"/>
              <a:t> seçimi yapabiliriz. 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tr-TR" sz="2400" b="1" dirty="0" err="1">
                <a:solidFill>
                  <a:schemeClr val="accent2">
                    <a:lumMod val="75000"/>
                  </a:schemeClr>
                </a:solidFill>
              </a:rPr>
              <a:t>MongoDB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tr-TR" sz="2400" b="1" dirty="0">
              <a:solidFill>
                <a:srgbClr val="DD7E0E"/>
              </a:solidFill>
            </a:endParaRPr>
          </a:p>
          <a:p>
            <a:r>
              <a:rPr lang="tr-TR" sz="2400" dirty="0" err="1"/>
              <a:t>Session</a:t>
            </a:r>
            <a:r>
              <a:rPr lang="tr-TR" sz="2400" dirty="0"/>
              <a:t> bazlı bir yönetim yapıyorsak. </a:t>
            </a:r>
            <a:r>
              <a:rPr lang="tr-TR" sz="2400" dirty="0" err="1"/>
              <a:t>Redis</a:t>
            </a:r>
            <a:r>
              <a:rPr lang="tr-TR" sz="2400" dirty="0"/>
              <a:t> gibi </a:t>
            </a:r>
            <a:r>
              <a:rPr lang="tr-TR" sz="2400" dirty="0" err="1"/>
              <a:t>Cache</a:t>
            </a:r>
            <a:r>
              <a:rPr lang="tr-TR" sz="2400" dirty="0"/>
              <a:t> </a:t>
            </a:r>
            <a:r>
              <a:rPr lang="tr-TR" sz="2400" dirty="0" err="1"/>
              <a:t>altyapılarıda</a:t>
            </a:r>
            <a:r>
              <a:rPr lang="tr-TR" sz="2400" dirty="0"/>
              <a:t> tercih edilebilir.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(</a:t>
            </a:r>
            <a:r>
              <a:rPr lang="tr-TR" sz="2400" b="1" dirty="0" err="1">
                <a:solidFill>
                  <a:schemeClr val="accent2">
                    <a:lumMod val="75000"/>
                  </a:schemeClr>
                </a:solidFill>
              </a:rPr>
              <a:t>In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-Memory DB)</a:t>
            </a:r>
          </a:p>
          <a:p>
            <a:pPr marL="0" indent="0">
              <a:buNone/>
            </a:pPr>
            <a:endParaRPr lang="tr-TR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sz="2400" b="1" err="1">
                <a:solidFill>
                  <a:schemeClr val="accent2">
                    <a:lumMod val="75000"/>
                  </a:schemeClr>
                </a:solidFill>
              </a:rPr>
              <a:t>Transactional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400" dirty="0"/>
              <a:t>işlemleri ağırlık operasyonlar yapacak isek bu durumda ise </a:t>
            </a:r>
            <a:r>
              <a:rPr lang="tr-TR" sz="2400" b="1" err="1">
                <a:solidFill>
                  <a:schemeClr val="accent2">
                    <a:lumMod val="75000"/>
                  </a:schemeClr>
                </a:solidFill>
              </a:rPr>
              <a:t>Relation</a:t>
            </a:r>
            <a:r>
              <a:rPr lang="tr-TR" sz="2400" b="1" dirty="0">
                <a:solidFill>
                  <a:schemeClr val="accent2">
                    <a:lumMod val="75000"/>
                  </a:schemeClr>
                </a:solidFill>
              </a:rPr>
              <a:t> Database</a:t>
            </a:r>
            <a:r>
              <a:rPr lang="tr-TR" sz="2400" dirty="0"/>
              <a:t> kullanmayı tercih ederiz. </a:t>
            </a:r>
            <a:r>
              <a:rPr lang="tr-TR" sz="2400" err="1"/>
              <a:t>Postgres</a:t>
            </a:r>
            <a:r>
              <a:rPr lang="tr-TR" sz="2400" dirty="0"/>
              <a:t>, MSSQL, MYSQL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137134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F24933-F5F4-4BB6-BD10-289FCE88F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Microservices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 Distributed 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Transaction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Yönetimi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A24F8D-8DAE-4054-A9EC-EE9038984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endParaRPr lang="tr-TR" sz="24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tr-TR" sz="2900" b="1" dirty="0">
                <a:ea typeface="+mn-lt"/>
                <a:cs typeface="+mn-lt"/>
              </a:rPr>
              <a:t> </a:t>
            </a:r>
            <a:r>
              <a:rPr lang="tr-TR" sz="29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(CAP)</a:t>
            </a:r>
            <a:r>
              <a:rPr lang="tr-TR" sz="2900" b="1" dirty="0">
                <a:ea typeface="+mn-lt"/>
                <a:cs typeface="+mn-lt"/>
              </a:rPr>
              <a:t> </a:t>
            </a:r>
            <a:r>
              <a:rPr lang="tr-TR" sz="2900" dirty="0">
                <a:ea typeface="+mn-lt"/>
                <a:cs typeface="+mn-lt"/>
              </a:rPr>
              <a:t>1998'de Eric Brewer tarafında  ortaya atılmış olup, Teorem basit olarak dağıtık bir sistemde veri üzerinden sunulan hizmet için aynı anda 3 özelliğin sağlanamayacağıdır.  </a:t>
            </a:r>
            <a:endParaRPr lang="en-US" sz="2900" dirty="0">
              <a:ea typeface="+mn-lt"/>
              <a:cs typeface="+mn-lt"/>
            </a:endParaRPr>
          </a:p>
          <a:p>
            <a:pPr marL="0" indent="0">
              <a:buNone/>
            </a:pPr>
            <a:endParaRPr lang="tr-TR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tr-TR" sz="2400" b="1" dirty="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tr-TR" sz="2400" b="1" dirty="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tr-TR" sz="2400" b="1" dirty="0">
              <a:solidFill>
                <a:schemeClr val="accent2">
                  <a:lumMod val="7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endParaRPr lang="tr-TR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tr-TR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tr-TR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tr-TR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tr-TR" sz="2400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DFB834-4BDD-4889-9F0D-9EA5BB427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299" y="2884798"/>
            <a:ext cx="4664144" cy="35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668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4DB0-FE16-4BD5-B154-D1D9CFFA6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Microservices CAP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C5289-B99D-4AFF-9696-5141D1960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Consistency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(Tutarlılık):</a:t>
            </a:r>
            <a:r>
              <a:rPr lang="tr-TR" dirty="0">
                <a:ea typeface="+mn-lt"/>
                <a:cs typeface="+mn-lt"/>
              </a:rPr>
              <a:t> Dağıtık bir sistemde bir sunucuya x değeri olarak 5 yazdınız. Aynı sorguyu ağınızdaki başka sunucuya yaptınız ve cevap olarak 5 değerini aldınız. Bu tutarlılıktır.</a:t>
            </a:r>
            <a:endParaRPr lang="en-US" dirty="0">
              <a:ea typeface="+mn-lt"/>
              <a:cs typeface="+mn-lt"/>
            </a:endParaRPr>
          </a:p>
          <a:p>
            <a:endParaRPr lang="tr-TR" dirty="0">
              <a:ea typeface="+mn-lt"/>
              <a:cs typeface="+mn-lt"/>
            </a:endParaRPr>
          </a:p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Availability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Erişebilirlik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):</a:t>
            </a:r>
            <a:r>
              <a:rPr lang="tr-TR" dirty="0">
                <a:ea typeface="+mn-lt"/>
                <a:cs typeface="+mn-lt"/>
              </a:rPr>
              <a:t> Dağıtık bir sistemde bir sunucuya her zaman eriştiniz. Hem x değerini yazabildiniz, </a:t>
            </a:r>
            <a:r>
              <a:rPr lang="tr-TR" dirty="0" err="1">
                <a:ea typeface="+mn-lt"/>
                <a:cs typeface="+mn-lt"/>
              </a:rPr>
              <a:t>hemde</a:t>
            </a:r>
            <a:r>
              <a:rPr lang="tr-TR" dirty="0">
                <a:ea typeface="+mn-lt"/>
                <a:cs typeface="+mn-lt"/>
              </a:rPr>
              <a:t> okuyabildiniz.</a:t>
            </a:r>
          </a:p>
          <a:p>
            <a:endParaRPr lang="tr-TR" dirty="0">
              <a:ea typeface="+mn-lt"/>
              <a:cs typeface="+mn-lt"/>
            </a:endParaRPr>
          </a:p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Partition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Tolarance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(Bölünebilme Toleransı):</a:t>
            </a:r>
            <a:r>
              <a:rPr lang="tr-TR" dirty="0">
                <a:ea typeface="+mn-lt"/>
                <a:cs typeface="+mn-lt"/>
              </a:rPr>
              <a:t> Ağınızdaki sunucuların arasındaki bağlantı gittiğinde de çalışmaya devam edebilme.</a:t>
            </a:r>
          </a:p>
          <a:p>
            <a:endParaRPr lang="tr-TR" dirty="0">
              <a:ea typeface="+mn-lt"/>
              <a:cs typeface="+mn-lt"/>
            </a:endParaRPr>
          </a:p>
          <a:p>
            <a:pPr marL="0" indent="0">
              <a:buNone/>
            </a:pPr>
            <a:endParaRPr lang="tr-TR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50163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1A70-C61F-490F-911F-FD3D566C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Micro Hizmetler Distributed Transaction Yönetimi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E1A4-B4DA-4AF0-83AE-6DF682198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dirty="0">
                <a:ea typeface="+mn-lt"/>
                <a:cs typeface="+mn-lt"/>
              </a:rPr>
              <a:t>3 farklı yöntem kullanabiliriz.</a:t>
            </a:r>
            <a:endParaRPr lang="en-US" dirty="0">
              <a:ea typeface="+mn-lt"/>
              <a:cs typeface="+mn-lt"/>
            </a:endParaRPr>
          </a:p>
          <a:p>
            <a:endParaRPr lang="tr-TR" dirty="0">
              <a:ea typeface="+mn-lt"/>
              <a:cs typeface="+mn-lt"/>
            </a:endParaRPr>
          </a:p>
          <a:p>
            <a:r>
              <a:rPr lang="tr-TR" dirty="0" err="1">
                <a:ea typeface="+mn-lt"/>
                <a:cs typeface="+mn-lt"/>
              </a:rPr>
              <a:t>Eventual</a:t>
            </a:r>
            <a:r>
              <a:rPr lang="tr-TR" dirty="0">
                <a:ea typeface="+mn-lt"/>
                <a:cs typeface="+mn-lt"/>
              </a:rPr>
              <a:t> </a:t>
            </a:r>
            <a:r>
              <a:rPr lang="tr-TR" dirty="0" err="1">
                <a:ea typeface="+mn-lt"/>
                <a:cs typeface="+mn-lt"/>
              </a:rPr>
              <a:t>Consistency</a:t>
            </a:r>
            <a:endParaRPr lang="en-US" dirty="0" err="1">
              <a:ea typeface="+mn-lt"/>
              <a:cs typeface="+mn-lt"/>
            </a:endParaRPr>
          </a:p>
          <a:p>
            <a:pPr>
              <a:buFont typeface="Arial,Sans-Serif" panose="020B0604020202020204" pitchFamily="34" charset="0"/>
            </a:pPr>
            <a:r>
              <a:rPr lang="tr-TR" dirty="0">
                <a:ea typeface="+mn-lt"/>
                <a:cs typeface="+mn-lt"/>
              </a:rPr>
              <a:t>SAGA </a:t>
            </a:r>
            <a:r>
              <a:rPr lang="tr-TR" dirty="0" err="1">
                <a:ea typeface="+mn-lt"/>
                <a:cs typeface="+mn-lt"/>
              </a:rPr>
              <a:t>Pattern</a:t>
            </a:r>
          </a:p>
          <a:p>
            <a:pPr>
              <a:buFont typeface="Arial,Sans-Serif" panose="020B0604020202020204" pitchFamily="34" charset="0"/>
            </a:pPr>
            <a:r>
              <a:rPr lang="tr-TR" dirty="0" err="1">
                <a:ea typeface="+mn-lt"/>
                <a:cs typeface="+mn-lt"/>
              </a:rPr>
              <a:t>Two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Phase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Commit</a:t>
            </a:r>
            <a:r>
              <a:rPr lang="tr-TR" dirty="0">
                <a:ea typeface="+mn-lt"/>
                <a:cs typeface="+mn-lt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890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144E0E-0BDF-473D-9CA6-17B6D2DED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Eventual Consistency</a:t>
            </a:r>
            <a:endParaRPr lang="tr-T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A27F718-CDEA-4E3C-9AFB-6608FC04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tr-TR" sz="2400" dirty="0"/>
              <a:t>Micro </a:t>
            </a:r>
            <a:r>
              <a:rPr lang="tr-TR" sz="2400" dirty="0" err="1"/>
              <a:t>service'ler</a:t>
            </a:r>
            <a:r>
              <a:rPr lang="tr-TR" sz="2400" dirty="0"/>
              <a:t> arasındaki veri tutarlılığının Message Broker üzerinden Message Queue vasıtası ile sağlanması ve güncellenmesi </a:t>
            </a:r>
            <a:r>
              <a:rPr lang="tr-TR" sz="2400" dirty="0" err="1"/>
              <a:t>yönetmine</a:t>
            </a:r>
            <a:r>
              <a:rPr lang="tr-TR" sz="2400" dirty="0"/>
              <a:t> Nihai tutarlılık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Eventual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Consistency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tr-TR" sz="2400" dirty="0"/>
              <a:t>denir.</a:t>
            </a:r>
          </a:p>
          <a:p>
            <a:pPr marL="0" indent="0">
              <a:buNone/>
            </a:pPr>
            <a:endParaRPr lang="tr-TR" sz="2400" dirty="0"/>
          </a:p>
          <a:p>
            <a:pPr marL="514350" indent="-514350"/>
            <a:r>
              <a:rPr lang="tr-TR" sz="2400" dirty="0"/>
              <a:t>Herhangi bir t anında verinin her iki </a:t>
            </a:r>
            <a:r>
              <a:rPr lang="tr-TR" sz="2400" dirty="0" err="1"/>
              <a:t>micro</a:t>
            </a:r>
            <a:r>
              <a:rPr lang="tr-TR" sz="2400" dirty="0"/>
              <a:t> service içerisinde aynı anda güncel olması önemli olmadığı durumlarda tercih edilen bir yöntemdir.</a:t>
            </a:r>
          </a:p>
          <a:p>
            <a:pPr marL="514350" indent="-514350"/>
            <a:r>
              <a:rPr lang="tr-TR" sz="2400" dirty="0"/>
              <a:t>Gerçek hayatta bu rakamlar en fazla 1 </a:t>
            </a:r>
            <a:r>
              <a:rPr lang="tr-TR" sz="2400" dirty="0" err="1"/>
              <a:t>dk'lık</a:t>
            </a:r>
            <a:r>
              <a:rPr lang="tr-TR" sz="2400" dirty="0"/>
              <a:t> bir gecikme ile </a:t>
            </a:r>
            <a:r>
              <a:rPr lang="tr-TR" sz="2400" dirty="0" err="1"/>
              <a:t>micro</a:t>
            </a:r>
            <a:r>
              <a:rPr lang="tr-TR" sz="2400" dirty="0"/>
              <a:t> service arası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replicate</a:t>
            </a:r>
            <a:r>
              <a:rPr lang="tr-TR" sz="2400" dirty="0"/>
              <a:t> olmuş olur.</a:t>
            </a:r>
          </a:p>
          <a:p>
            <a:pPr marL="514350" indent="-514350"/>
            <a:r>
              <a:rPr lang="tr-TR" sz="2400" dirty="0" err="1"/>
              <a:t>Veritabanları</a:t>
            </a:r>
            <a:r>
              <a:rPr lang="tr-TR" sz="2400" dirty="0"/>
              <a:t> senkronize olana kadar kullanıcılar farklı değerleri görebilir.</a:t>
            </a:r>
          </a:p>
          <a:p>
            <a:pPr marL="514350" indent="-51435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2892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0446-A216-49BE-8313-2151E05B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SOA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Avantajları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FE9E-0F5C-4962-9DBA-9E097EC54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F7027D-FEF5-40ED-AB75-322D7306E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437" y="1744497"/>
            <a:ext cx="8952088" cy="36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807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2967C7-AF82-4281-A106-A4786D3B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Eventual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 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Consistency</a:t>
            </a:r>
            <a:endParaRPr lang="tr-TR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D66FA8E8-3F1F-48EA-813A-5D87396B4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5641" y="1825625"/>
            <a:ext cx="7960718" cy="3859742"/>
          </a:xfrm>
        </p:spPr>
      </p:pic>
    </p:spTree>
    <p:extLst>
      <p:ext uri="{BB962C8B-B14F-4D97-AF65-F5344CB8AC3E}">
        <p14:creationId xmlns:p14="http://schemas.microsoft.com/office/powerpoint/2010/main" val="13994568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90A62-9982-47F2-A16D-BBF67620A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2PC (Two Phase Commit)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3FE35-7AD8-48DA-A80E-12C6DC2A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 err="1">
                <a:ea typeface="+mn-lt"/>
                <a:cs typeface="+mn-lt"/>
              </a:rPr>
              <a:t>İsminden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anlaşılacağı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üzere</a:t>
            </a:r>
            <a:r>
              <a:rPr lang="en-US" sz="2400" dirty="0">
                <a:ea typeface="+mn-lt"/>
                <a:cs typeface="+mn-lt"/>
              </a:rPr>
              <a:t> 2 </a:t>
            </a:r>
            <a:r>
              <a:rPr lang="en-US" sz="2400" dirty="0" err="1">
                <a:ea typeface="+mn-lt"/>
                <a:cs typeface="+mn-lt"/>
              </a:rPr>
              <a:t>aşamadan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oluşur</a:t>
            </a:r>
            <a:r>
              <a:rPr lang="en-US" sz="2400" dirty="0">
                <a:ea typeface="+mn-lt"/>
                <a:cs typeface="+mn-lt"/>
              </a:rPr>
              <a:t>: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Prepare (Voting) Phase</a:t>
            </a:r>
            <a:r>
              <a:rPr lang="en-US" sz="2400" b="1" dirty="0">
                <a:ea typeface="+mn-lt"/>
                <a:cs typeface="+mn-lt"/>
              </a:rPr>
              <a:t> : </a:t>
            </a:r>
            <a:r>
              <a:rPr lang="en-US" sz="2400" dirty="0">
                <a:ea typeface="+mn-lt"/>
                <a:cs typeface="+mn-lt"/>
              </a:rPr>
              <a:t>Coordinator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(Transaction Manager)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transaction’ın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başarılı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olup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olmadığını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yani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commit </a:t>
            </a:r>
            <a:r>
              <a:rPr lang="en-US" sz="2400" dirty="0" err="1">
                <a:ea typeface="+mn-lt"/>
                <a:cs typeface="+mn-lt"/>
              </a:rPr>
              <a:t>işlemi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için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hazır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olup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olmadıklarını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sorar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dirty="0" err="1">
                <a:ea typeface="+mn-lt"/>
                <a:cs typeface="+mn-lt"/>
              </a:rPr>
              <a:t>Eğer</a:t>
            </a:r>
            <a:r>
              <a:rPr lang="en-US" sz="2400" dirty="0">
                <a:ea typeface="+mn-lt"/>
                <a:cs typeface="+mn-lt"/>
              </a:rPr>
              <a:t> her </a:t>
            </a:r>
            <a:r>
              <a:rPr lang="en-US" sz="2400" dirty="0" err="1">
                <a:ea typeface="+mn-lt"/>
                <a:cs typeface="+mn-lt"/>
              </a:rPr>
              <a:t>iki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transaction’dan</a:t>
            </a:r>
            <a:r>
              <a:rPr lang="en-US" sz="2400" dirty="0">
                <a:ea typeface="+mn-lt"/>
                <a:cs typeface="+mn-lt"/>
              </a:rPr>
              <a:t> commit </a:t>
            </a:r>
            <a:r>
              <a:rPr lang="en-US" sz="2400" dirty="0" err="1">
                <a:ea typeface="+mn-lt"/>
                <a:cs typeface="+mn-lt"/>
              </a:rPr>
              <a:t>için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hazırız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yanıtını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alırsa</a:t>
            </a:r>
            <a:r>
              <a:rPr lang="en-US" sz="2400" dirty="0">
                <a:ea typeface="+mn-lt"/>
                <a:cs typeface="+mn-lt"/>
              </a:rPr>
              <a:t> 2. </a:t>
            </a:r>
            <a:r>
              <a:rPr lang="en-US" sz="2400" dirty="0" err="1">
                <a:ea typeface="+mn-lt"/>
                <a:cs typeface="+mn-lt"/>
              </a:rPr>
              <a:t>yani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commit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fazını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icra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eder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(Commit Phase)</a:t>
            </a:r>
            <a:r>
              <a:rPr lang="en-US" sz="2400" b="1" dirty="0">
                <a:ea typeface="+mn-lt"/>
                <a:cs typeface="+mn-lt"/>
              </a:rPr>
              <a:t>  : </a:t>
            </a:r>
            <a:r>
              <a:rPr lang="en-US" sz="2400" dirty="0" err="1">
                <a:ea typeface="+mn-lt"/>
                <a:cs typeface="+mn-lt"/>
              </a:rPr>
              <a:t>işlemlerin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kalıcı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olarak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diske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yazılması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sağlanır</a:t>
            </a:r>
            <a:r>
              <a:rPr lang="en-US" sz="2400" dirty="0">
                <a:ea typeface="+mn-lt"/>
                <a:cs typeface="+mn-lt"/>
              </a:rPr>
              <a:t>. Yani </a:t>
            </a:r>
            <a:r>
              <a:rPr lang="en-US" sz="2400" dirty="0" err="1">
                <a:ea typeface="+mn-lt"/>
                <a:cs typeface="+mn-lt"/>
              </a:rPr>
              <a:t>işlemler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commitlenir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9565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D5B6B-9846-4384-A19B-ABCC03BEC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2PC (Two Phase Commit) Pattern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1A0123D-8E88-4F0C-92C0-C2F2EFCD0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659" y="1825625"/>
            <a:ext cx="7836683" cy="3859742"/>
          </a:xfrm>
        </p:spPr>
      </p:pic>
    </p:spTree>
    <p:extLst>
      <p:ext uri="{BB962C8B-B14F-4D97-AF65-F5344CB8AC3E}">
        <p14:creationId xmlns:p14="http://schemas.microsoft.com/office/powerpoint/2010/main" val="5880783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134AB-8151-4A15-997F-A02FEC4D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2PC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Avantajları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ve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Dezavantajları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251EB-DB78-4A82-833F-B3ED5FDAE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ea typeface="+mn-lt"/>
                <a:cs typeface="+mn-lt"/>
              </a:rPr>
              <a:t>Data </a:t>
            </a:r>
            <a:r>
              <a:rPr lang="en-US" sz="2400" dirty="0" err="1">
                <a:ea typeface="+mn-lt"/>
                <a:cs typeface="+mn-lt"/>
              </a:rPr>
              <a:t>tutarlılığını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garanti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eder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fakat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birinin</a:t>
            </a:r>
            <a:r>
              <a:rPr lang="en-US" sz="2400" dirty="0">
                <a:ea typeface="+mn-lt"/>
                <a:cs typeface="+mn-lt"/>
              </a:rPr>
              <a:t> commit </a:t>
            </a:r>
            <a:r>
              <a:rPr lang="en-US" sz="2400" dirty="0" err="1">
                <a:ea typeface="+mn-lt"/>
                <a:cs typeface="+mn-lt"/>
              </a:rPr>
              <a:t>zamanı</a:t>
            </a:r>
            <a:r>
              <a:rPr lang="en-US" sz="2400" dirty="0">
                <a:ea typeface="+mn-lt"/>
                <a:cs typeface="+mn-lt"/>
              </a:rPr>
              <a:t> 5 </a:t>
            </a:r>
            <a:r>
              <a:rPr lang="en-US" sz="2400" dirty="0" err="1">
                <a:ea typeface="+mn-lt"/>
                <a:cs typeface="+mn-lt"/>
              </a:rPr>
              <a:t>sn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sürebilir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biri</a:t>
            </a:r>
            <a:r>
              <a:rPr lang="en-US" sz="2400" dirty="0">
                <a:ea typeface="+mn-lt"/>
                <a:cs typeface="+mn-lt"/>
              </a:rPr>
              <a:t> 1 </a:t>
            </a:r>
            <a:r>
              <a:rPr lang="en-US" sz="2400" dirty="0" err="1">
                <a:ea typeface="+mn-lt"/>
                <a:cs typeface="+mn-lt"/>
              </a:rPr>
              <a:t>ms.</a:t>
            </a:r>
            <a:r>
              <a:rPr lang="en-US" sz="2400" dirty="0">
                <a:ea typeface="+mn-lt"/>
                <a:cs typeface="+mn-lt"/>
              </a:rPr>
              <a:t> Bu </a:t>
            </a:r>
            <a:r>
              <a:rPr lang="en-US" sz="2400" dirty="0" err="1">
                <a:ea typeface="+mn-lt"/>
                <a:cs typeface="+mn-lt"/>
              </a:rPr>
              <a:t>yüzden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inconsistent </a:t>
            </a:r>
            <a:r>
              <a:rPr lang="en-US" sz="2400" dirty="0">
                <a:ea typeface="+mn-lt"/>
                <a:cs typeface="+mn-lt"/>
              </a:rPr>
              <a:t>data </a:t>
            </a:r>
            <a:r>
              <a:rPr lang="en-US" sz="2400" dirty="0" err="1">
                <a:ea typeface="+mn-lt"/>
                <a:cs typeface="+mn-lt"/>
              </a:rPr>
              <a:t>ile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karşılaşma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ihtimalimiz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vardır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 err="1">
              <a:ea typeface="+mn-lt"/>
              <a:cs typeface="+mn-lt"/>
            </a:endParaRPr>
          </a:p>
          <a:p>
            <a:r>
              <a:rPr lang="en-US" sz="2400" dirty="0" err="1">
                <a:ea typeface="+mn-lt"/>
                <a:cs typeface="+mn-lt"/>
              </a:rPr>
              <a:t>Merkezi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yönetim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sağlar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anlaması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kolaydır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 err="1">
                <a:ea typeface="+mn-lt"/>
                <a:cs typeface="+mn-lt"/>
              </a:rPr>
              <a:t>İlgili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akışta</a:t>
            </a:r>
            <a:r>
              <a:rPr lang="en-US" sz="2400" dirty="0">
                <a:ea typeface="+mn-lt"/>
                <a:cs typeface="+mn-lt"/>
              </a:rPr>
              <a:t> subscribe (</a:t>
            </a:r>
            <a:r>
              <a:rPr lang="en-US" sz="2400" dirty="0" err="1">
                <a:ea typeface="+mn-lt"/>
                <a:cs typeface="+mn-lt"/>
              </a:rPr>
              <a:t>abone</a:t>
            </a:r>
            <a:r>
              <a:rPr lang="en-US" sz="2400" dirty="0">
                <a:ea typeface="+mn-lt"/>
                <a:cs typeface="+mn-lt"/>
              </a:rPr>
              <a:t>) </a:t>
            </a:r>
            <a:r>
              <a:rPr lang="en-US" sz="2400" dirty="0" err="1">
                <a:ea typeface="+mn-lt"/>
                <a:cs typeface="+mn-lt"/>
              </a:rPr>
              <a:t>olan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tüm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bekleyeceğimiz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için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performans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sorunu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yaşayabiliriz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 err="1">
                <a:ea typeface="+mn-lt"/>
                <a:cs typeface="+mn-lt"/>
              </a:rPr>
              <a:t>İlgili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akış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dışındaki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diğer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transaction’ların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tüm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süreçleri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tamamlanana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kadar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bekletilmesi</a:t>
            </a:r>
            <a:r>
              <a:rPr lang="en-US" sz="2400" dirty="0">
                <a:ea typeface="+mn-lt"/>
                <a:cs typeface="+mn-lt"/>
              </a:rPr>
              <a:t> de </a:t>
            </a:r>
            <a:r>
              <a:rPr lang="en-US" sz="2400" dirty="0" err="1">
                <a:ea typeface="+mn-lt"/>
                <a:cs typeface="+mn-lt"/>
              </a:rPr>
              <a:t>sistemde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genel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performans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sorunlarına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yol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açabilir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Ana </a:t>
            </a:r>
            <a:r>
              <a:rPr lang="en-US" sz="2400" dirty="0" err="1">
                <a:ea typeface="+mn-lt"/>
                <a:cs typeface="+mn-lt"/>
              </a:rPr>
              <a:t>servisimiz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beklenmedik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şekilde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hataya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düşerse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diğer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tüm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servisler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belirsiz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(Limbo-state)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durumuna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geçer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988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17D6-228C-4FEB-8690-8B180C4B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SAGA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3D343-B2B3-4523-AECD-F0CB3B0DC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</a:t>
            </a:r>
            <a:r>
              <a:rPr lang="tr-TR" sz="28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aga 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Pattern</a:t>
            </a:r>
            <a:r>
              <a:rPr lang="tr-TR" sz="28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oluşturulan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sistemlerde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daha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sonraki</a:t>
            </a:r>
            <a:r>
              <a:rPr lang="en-US" dirty="0">
                <a:ea typeface="+mn-lt"/>
                <a:cs typeface="+mn-lt"/>
              </a:rPr>
              <a:t> her </a:t>
            </a:r>
            <a:r>
              <a:rPr lang="en-US" dirty="0" err="1">
                <a:ea typeface="+mn-lt"/>
                <a:cs typeface="+mn-lt"/>
              </a:rPr>
              <a:t>adım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önceki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adımın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başarılı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şekilde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tamamlanması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sonrasında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tetiklenir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Herhangi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tr-TR" sz="28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failover</a:t>
            </a:r>
            <a:r>
              <a:rPr lang="en-US" b="1" i="1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durumunda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işlemi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geri</a:t>
            </a:r>
            <a:r>
              <a:rPr lang="en-US" dirty="0">
                <a:ea typeface="+mn-lt"/>
                <a:cs typeface="+mn-lt"/>
              </a:rPr>
              <a:t> alma </a:t>
            </a:r>
            <a:r>
              <a:rPr lang="en-US" dirty="0" err="1">
                <a:ea typeface="+mn-lt"/>
                <a:cs typeface="+mn-lt"/>
              </a:rPr>
              <a:t>veya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düzeltme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aksiyonu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almayı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sağlayan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pattern’dir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2928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00B29-DBF7-414A-8DCA-7531DE93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Orchestration-Based Saga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95732-E857-4A08-AAFA-B991E6AA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Bu </a:t>
            </a:r>
            <a:r>
              <a:rPr lang="en-US" sz="2400" dirty="0" err="1">
                <a:ea typeface="+mn-lt"/>
                <a:cs typeface="+mn-lt"/>
              </a:rPr>
              <a:t>yaklaşımda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tüm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işlemleri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yöneten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i="1" dirty="0">
                <a:ea typeface="+mn-lt"/>
                <a:cs typeface="+mn-lt"/>
              </a:rPr>
              <a:t>Saga </a:t>
            </a:r>
            <a:r>
              <a:rPr lang="en-US" sz="2400" i="1" dirty="0" err="1">
                <a:ea typeface="+mn-lt"/>
                <a:cs typeface="+mn-lt"/>
              </a:rPr>
              <a:t>orchestrator</a:t>
            </a:r>
            <a:r>
              <a:rPr lang="en-US" sz="2400" dirty="0" err="1">
                <a:ea typeface="+mn-lt"/>
                <a:cs typeface="+mn-lt"/>
              </a:rPr>
              <a:t>’u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vardır</a:t>
            </a:r>
            <a:r>
              <a:rPr lang="en-US" sz="2400" dirty="0">
                <a:ea typeface="+mn-lt"/>
                <a:cs typeface="+mn-lt"/>
              </a:rPr>
              <a:t>. Bu orchestrator subscribe </a:t>
            </a:r>
            <a:r>
              <a:rPr lang="en-US" sz="2400" dirty="0" err="1">
                <a:ea typeface="+mn-lt"/>
                <a:cs typeface="+mn-lt"/>
              </a:rPr>
              <a:t>olan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tüm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consumer’lara</a:t>
            </a:r>
            <a:r>
              <a:rPr lang="en-US" sz="2400" dirty="0">
                <a:ea typeface="+mn-lt"/>
                <a:cs typeface="+mn-lt"/>
              </a:rPr>
              <a:t> ne zaman ne </a:t>
            </a:r>
            <a:r>
              <a:rPr lang="en-US" sz="2400" dirty="0" err="1">
                <a:ea typeface="+mn-lt"/>
                <a:cs typeface="+mn-lt"/>
              </a:rPr>
              <a:t>yapacağını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ileten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consumer’dır</a:t>
            </a:r>
            <a:endParaRPr lang="en-US" sz="2400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9C13E4-3D62-422C-B0BE-18805FF5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628" y="2865293"/>
            <a:ext cx="6111051" cy="373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5121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D12D-B701-4658-A5F8-C327E5175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Orchestration-Based Saga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6983-D9D0-4C7B-905C-A094311C4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i="1" dirty="0">
                <a:ea typeface="+mn-lt"/>
                <a:cs typeface="+mn-lt"/>
              </a:rPr>
              <a:t>Her durum </a:t>
            </a:r>
            <a:r>
              <a:rPr lang="en-US" sz="2400" i="1" dirty="0" err="1">
                <a:ea typeface="+mn-lt"/>
                <a:cs typeface="+mn-lt"/>
              </a:rPr>
              <a:t>için</a:t>
            </a:r>
            <a:r>
              <a:rPr lang="en-US" sz="2400" i="1" dirty="0">
                <a:ea typeface="+mn-lt"/>
                <a:cs typeface="+mn-lt"/>
              </a:rPr>
              <a:t> saga </a:t>
            </a:r>
            <a:r>
              <a:rPr lang="en-US" sz="2400" i="1" dirty="0" err="1">
                <a:ea typeface="+mn-lt"/>
                <a:cs typeface="+mn-lt"/>
              </a:rPr>
              <a:t>üzerinde</a:t>
            </a:r>
            <a:r>
              <a:rPr lang="en-US" sz="2400" i="1" dirty="0">
                <a:ea typeface="+mn-lt"/>
                <a:cs typeface="+mn-lt"/>
              </a:rPr>
              <a:t> state </a:t>
            </a:r>
            <a:r>
              <a:rPr lang="en-US" sz="2400" i="1" dirty="0" err="1">
                <a:ea typeface="+mn-lt"/>
                <a:cs typeface="+mn-lt"/>
              </a:rPr>
              <a:t>tutmak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hangi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adımda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süreci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yanlış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yönettiğinizi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görmeyi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kolaylaştıracaktır</a:t>
            </a:r>
            <a:r>
              <a:rPr lang="en-US" sz="2400" i="1" dirty="0">
                <a:ea typeface="+mn-lt"/>
                <a:cs typeface="+mn-lt"/>
              </a:rPr>
              <a:t>.</a:t>
            </a:r>
          </a:p>
          <a:p>
            <a:r>
              <a:rPr lang="en-US" sz="2400" i="1" dirty="0">
                <a:ea typeface="+mn-lt"/>
                <a:cs typeface="+mn-lt"/>
              </a:rPr>
              <a:t>Saga Orchestrator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yaklaşımı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ile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State </a:t>
            </a: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Pattern</a:t>
            </a:r>
            <a:r>
              <a:rPr lang="en-US" sz="2400" dirty="0" err="1">
                <a:ea typeface="+mn-lt"/>
                <a:cs typeface="+mn-lt"/>
              </a:rPr>
              <a:t>’i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kullanmak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iyi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çözümdür</a:t>
            </a:r>
            <a:r>
              <a:rPr lang="en-US" sz="2400" dirty="0">
                <a:ea typeface="+mn-lt"/>
                <a:cs typeface="+mn-lt"/>
              </a:rPr>
              <a:t>. </a:t>
            </a:r>
            <a:r>
              <a:rPr lang="en-US" sz="2400" i="1" dirty="0">
                <a:ea typeface="+mn-lt"/>
                <a:cs typeface="+mn-lt"/>
              </a:rPr>
              <a:t>State </a:t>
            </a:r>
            <a:r>
              <a:rPr lang="en-US" sz="2400" i="1" dirty="0" err="1">
                <a:ea typeface="+mn-lt"/>
                <a:cs typeface="+mn-lt"/>
              </a:rPr>
              <a:t>Pattern’in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uygulanması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kolay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test </a:t>
            </a:r>
            <a:r>
              <a:rPr lang="en-US" sz="2400" dirty="0" err="1">
                <a:ea typeface="+mn-lt"/>
                <a:cs typeface="+mn-lt"/>
              </a:rPr>
              <a:t>edilebilirliği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basitleştirdiği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için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yerinde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tercih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olacaktır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Saga Orchestrator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abone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olan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tüm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service’leri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çağırırabilir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ancak</a:t>
            </a:r>
            <a:r>
              <a:rPr lang="en-US" sz="2400" i="1" dirty="0">
                <a:ea typeface="+mn-lt"/>
                <a:cs typeface="+mn-lt"/>
              </a:rPr>
              <a:t>, subscribe </a:t>
            </a:r>
            <a:r>
              <a:rPr lang="en-US" sz="2400" i="1" dirty="0" err="1">
                <a:ea typeface="+mn-lt"/>
                <a:cs typeface="+mn-lt"/>
              </a:rPr>
              <a:t>olan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servisler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orchestrator’ü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çağıramaz</a:t>
            </a:r>
            <a:r>
              <a:rPr lang="en-US" sz="2400" i="1" dirty="0">
                <a:ea typeface="+mn-lt"/>
                <a:cs typeface="+mn-lt"/>
              </a:rPr>
              <a:t>. </a:t>
            </a:r>
            <a:r>
              <a:rPr lang="en-US" sz="2400" b="1" i="1" dirty="0" err="1">
                <a:ea typeface="+mn-lt"/>
                <a:cs typeface="+mn-lt"/>
              </a:rPr>
              <a:t>Çağırmamalıdır</a:t>
            </a:r>
            <a:r>
              <a:rPr lang="en-US" sz="2400" b="1" i="1" dirty="0">
                <a:ea typeface="+mn-lt"/>
                <a:cs typeface="+mn-lt"/>
              </a:rPr>
              <a:t>!!!!!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96840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7115E-70DA-4F17-AE82-50B6420F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Choreography-Based Saga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A785A-4EB3-4D27-9B56-C9A4D9414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Bu </a:t>
            </a:r>
            <a:r>
              <a:rPr lang="en-US" sz="2400" dirty="0" err="1">
                <a:ea typeface="+mn-lt"/>
                <a:cs typeface="+mn-lt"/>
              </a:rPr>
              <a:t>yaklaşımda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merkezi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yönetici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yoktur</a:t>
            </a:r>
            <a:r>
              <a:rPr lang="en-US" sz="2400" dirty="0">
                <a:ea typeface="+mn-lt"/>
                <a:cs typeface="+mn-lt"/>
              </a:rPr>
              <a:t>. Her </a:t>
            </a:r>
            <a:r>
              <a:rPr lang="en-US" sz="2400" dirty="0" err="1">
                <a:ea typeface="+mn-lt"/>
                <a:cs typeface="+mn-lt"/>
              </a:rPr>
              <a:t>servis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işlemi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tamamlar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event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fırlatır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sonraki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ilgili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event’i</a:t>
            </a:r>
            <a:r>
              <a:rPr lang="en-US" sz="2400" dirty="0">
                <a:ea typeface="+mn-lt"/>
                <a:cs typeface="+mn-lt"/>
              </a:rPr>
              <a:t> consume </a:t>
            </a:r>
            <a:r>
              <a:rPr lang="en-US" sz="2400" dirty="0" err="1">
                <a:ea typeface="+mn-lt"/>
                <a:cs typeface="+mn-lt"/>
              </a:rPr>
              <a:t>edip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sürecine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devam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eder</a:t>
            </a:r>
            <a:r>
              <a:rPr lang="en-US" sz="2400" dirty="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B9D2DF1-44D3-4E7D-A603-4AB54C6D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26" y="3016412"/>
            <a:ext cx="5160903" cy="352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4858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A772-E5C0-4457-A600-E8CCF8D4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Choreography-Based Saga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9086F-D846-4EAA-BFB3-1CFE6167A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Burada</a:t>
            </a:r>
            <a:r>
              <a:rPr lang="en-US" dirty="0">
                <a:ea typeface="+mn-lt"/>
                <a:cs typeface="+mn-lt"/>
              </a:rPr>
              <a:t> her </a:t>
            </a:r>
            <a:r>
              <a:rPr lang="en-US" dirty="0" err="1">
                <a:ea typeface="+mn-lt"/>
                <a:cs typeface="+mn-lt"/>
              </a:rPr>
              <a:t>adımda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sipariş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durumunu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güncellememiz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gerekiyorsa</a:t>
            </a:r>
            <a:r>
              <a:rPr lang="en-US" dirty="0">
                <a:ea typeface="+mn-lt"/>
                <a:cs typeface="+mn-lt"/>
              </a:rPr>
              <a:t> her </a:t>
            </a:r>
            <a:r>
              <a:rPr lang="en-US" dirty="0" err="1">
                <a:ea typeface="+mn-lt"/>
                <a:cs typeface="+mn-lt"/>
              </a:rPr>
              <a:t>adımda</a:t>
            </a:r>
            <a:r>
              <a:rPr lang="en-US" dirty="0">
                <a:ea typeface="+mn-lt"/>
                <a:cs typeface="+mn-lt"/>
              </a:rPr>
              <a:t> order </a:t>
            </a:r>
            <a:r>
              <a:rPr lang="en-US" dirty="0" err="1">
                <a:ea typeface="+mn-lt"/>
                <a:cs typeface="+mn-lt"/>
              </a:rPr>
              <a:t>service’ine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ilgili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event’leri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dinleyen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consumer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sipariş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durumunu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güncelleyebiliriz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Akışta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hata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olması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durumunda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rollback </a:t>
            </a:r>
            <a:r>
              <a:rPr lang="en-US" dirty="0" err="1">
                <a:ea typeface="+mn-lt"/>
                <a:cs typeface="+mn-lt"/>
              </a:rPr>
              <a:t>işlemi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yeni </a:t>
            </a:r>
            <a:r>
              <a:rPr lang="en-US" dirty="0" err="1">
                <a:ea typeface="+mn-lt"/>
                <a:cs typeface="+mn-lt"/>
              </a:rPr>
              <a:t>event’ler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fırlatmamız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gerekir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son order status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failed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işaretlenir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902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27F7-13A8-48F5-BB90-C57A46EA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Choreography-Based Saga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9A8933B-9E7C-48DF-8A79-F29B6FE21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8242" y="1825625"/>
            <a:ext cx="5842479" cy="4000853"/>
          </a:xfrm>
        </p:spPr>
      </p:pic>
    </p:spTree>
    <p:extLst>
      <p:ext uri="{BB962C8B-B14F-4D97-AF65-F5344CB8AC3E}">
        <p14:creationId xmlns:p14="http://schemas.microsoft.com/office/powerpoint/2010/main" val="3948236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7DB5-1E63-47BE-B245-4586A81B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ESB (Enterprise Service Bus)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33183-8270-4365-B980-BFCBB0C6E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ea typeface="+mn-lt"/>
                <a:cs typeface="+mn-lt"/>
              </a:rPr>
              <a:t>Uygulamalar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birbirlerine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verecekleri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hangi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protokol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üzerinde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sağlıyacakları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HTTP,AMQP,SMTP, FTP, SOAP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vb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üzerinden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sağlıyacakları</a:t>
            </a:r>
            <a:r>
              <a:rPr lang="en-US" sz="2400" dirty="0">
                <a:ea typeface="+mn-lt"/>
                <a:cs typeface="+mn-lt"/>
              </a:rPr>
              <a:t>, Bu </a:t>
            </a:r>
            <a:r>
              <a:rPr lang="en-US" sz="2400" dirty="0" err="1">
                <a:ea typeface="+mn-lt"/>
                <a:cs typeface="+mn-lt"/>
              </a:rPr>
              <a:t>servislerin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güvenlik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seviyeleri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Servislerde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sağlıyacakları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formatları</a:t>
            </a:r>
            <a:r>
              <a:rPr lang="en-US" sz="2400" dirty="0">
                <a:ea typeface="+mn-lt"/>
                <a:cs typeface="+mn-lt"/>
              </a:rPr>
              <a:t> JSON, HTML, XML, Binary vb.. </a:t>
            </a:r>
            <a:r>
              <a:rPr lang="en-US" sz="2400" dirty="0" err="1">
                <a:ea typeface="+mn-lt"/>
                <a:cs typeface="+mn-lt"/>
              </a:rPr>
              <a:t>olması</a:t>
            </a:r>
            <a:endParaRPr lang="en-US" sz="2400"/>
          </a:p>
          <a:p>
            <a:r>
              <a:rPr lang="en-US" sz="2400" dirty="0" err="1">
                <a:ea typeface="+mn-lt"/>
                <a:cs typeface="+mn-lt"/>
              </a:rPr>
              <a:t>Uygulamaların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görmeleri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gereken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içeriğinin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birbirinden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farklı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olması</a:t>
            </a:r>
            <a:endParaRPr lang="en-US" sz="2400"/>
          </a:p>
          <a:p>
            <a:r>
              <a:rPr lang="en-US" sz="2400" dirty="0" err="1">
                <a:ea typeface="+mn-lt"/>
                <a:cs typeface="+mn-lt"/>
              </a:rPr>
              <a:t>Verilmesi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gereken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servisteki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verinin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yeterli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olmaması</a:t>
            </a:r>
            <a:r>
              <a:rPr lang="en-US" sz="2400" dirty="0">
                <a:ea typeface="+mn-lt"/>
                <a:cs typeface="+mn-lt"/>
              </a:rPr>
              <a:t> 2,3 </a:t>
            </a:r>
            <a:r>
              <a:rPr lang="en-US" sz="2400" dirty="0" err="1">
                <a:ea typeface="+mn-lt"/>
                <a:cs typeface="+mn-lt"/>
              </a:rPr>
              <a:t>servis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verisinin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birleştirilerek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oluşturma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isteği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/>
          </a:p>
          <a:p>
            <a:r>
              <a:rPr lang="en-US" sz="2400" dirty="0" err="1">
                <a:ea typeface="+mn-lt"/>
                <a:cs typeface="+mn-lt"/>
              </a:rPr>
              <a:t>Servislerin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versiyonları</a:t>
            </a:r>
            <a:r>
              <a:rPr lang="en-US" sz="2400" dirty="0">
                <a:ea typeface="+mn-lt"/>
                <a:cs typeface="+mn-lt"/>
              </a:rPr>
              <a:t>. Bir </a:t>
            </a:r>
            <a:r>
              <a:rPr lang="en-US" sz="2400" dirty="0" err="1">
                <a:ea typeface="+mn-lt"/>
                <a:cs typeface="+mn-lt"/>
              </a:rPr>
              <a:t>servis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eski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versiyon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çalışırken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diğer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</a:t>
            </a:r>
            <a:r>
              <a:rPr lang="en-US" sz="2400" dirty="0">
                <a:ea typeface="+mn-lt"/>
                <a:cs typeface="+mn-lt"/>
              </a:rPr>
              <a:t> yeni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versiyonla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çalışması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gerekebilir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995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91B3-D519-4309-AB61-5FA417DC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Choreography-Based Saga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Avantajları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ve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Dezavantajları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A3AF2-CF63-427B-81AB-06546C23C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Basit, </a:t>
            </a:r>
            <a:r>
              <a:rPr lang="en-US" sz="2400" dirty="0" err="1">
                <a:ea typeface="+mn-lt"/>
                <a:cs typeface="+mn-lt"/>
              </a:rPr>
              <a:t>anlaşılması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kolay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event’i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tetikleyen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servisler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birbirinden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ayrı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olduğu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için</a:t>
            </a:r>
            <a:r>
              <a:rPr lang="en-US" sz="2400" dirty="0">
                <a:ea typeface="+mn-lt"/>
                <a:cs typeface="+mn-lt"/>
              </a:rPr>
              <a:t> var </a:t>
            </a:r>
            <a:r>
              <a:rPr lang="en-US" sz="2400" dirty="0" err="1">
                <a:ea typeface="+mn-lt"/>
                <a:cs typeface="+mn-lt"/>
              </a:rPr>
              <a:t>olan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sisteme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implemente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etmek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kolaydır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 err="1">
                <a:ea typeface="+mn-lt"/>
                <a:cs typeface="+mn-lt"/>
              </a:rPr>
              <a:t>Süreciniz</a:t>
            </a:r>
            <a:r>
              <a:rPr lang="en-US" sz="2400" dirty="0">
                <a:ea typeface="+mn-lt"/>
                <a:cs typeface="+mn-lt"/>
              </a:rPr>
              <a:t> 2 </a:t>
            </a:r>
            <a:r>
              <a:rPr lang="en-US" sz="2400" dirty="0" err="1">
                <a:ea typeface="+mn-lt"/>
                <a:cs typeface="+mn-lt"/>
              </a:rPr>
              <a:t>ila</a:t>
            </a:r>
            <a:r>
              <a:rPr lang="en-US" sz="2400" dirty="0">
                <a:ea typeface="+mn-lt"/>
                <a:cs typeface="+mn-lt"/>
              </a:rPr>
              <a:t> 4 </a:t>
            </a:r>
            <a:r>
              <a:rPr lang="en-US" sz="2400" dirty="0" err="1">
                <a:ea typeface="+mn-lt"/>
                <a:cs typeface="+mn-lt"/>
              </a:rPr>
              <a:t>adım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içeriyorsa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çok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uygun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olabilir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 err="1">
                <a:ea typeface="+mn-lt"/>
                <a:cs typeface="+mn-lt"/>
              </a:rPr>
              <a:t>Ancak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hangi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hangi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event’leri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dinlediğini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takip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etmek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akış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kompleksleştikçe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daha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karışık</a:t>
            </a:r>
            <a:r>
              <a:rPr lang="en-US" sz="2400" dirty="0">
                <a:ea typeface="+mn-lt"/>
                <a:cs typeface="+mn-lt"/>
              </a:rPr>
              <a:t> hale </a:t>
            </a:r>
            <a:r>
              <a:rPr lang="en-US" sz="2400" dirty="0" err="1">
                <a:ea typeface="+mn-lt"/>
                <a:cs typeface="+mn-lt"/>
              </a:rPr>
              <a:t>gelebilir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dirty="0" err="1">
                <a:ea typeface="+mn-lt"/>
                <a:cs typeface="+mn-lt"/>
              </a:rPr>
              <a:t>Ayrıca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servislerin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birbirine</a:t>
            </a:r>
            <a:r>
              <a:rPr lang="en-US" sz="2400" dirty="0">
                <a:ea typeface="+mn-lt"/>
                <a:cs typeface="+mn-lt"/>
              </a:rPr>
              <a:t> subscribe </a:t>
            </a:r>
            <a:r>
              <a:rPr lang="en-US" sz="2400" dirty="0" err="1">
                <a:ea typeface="+mn-lt"/>
                <a:cs typeface="+mn-lt"/>
              </a:rPr>
              <a:t>olmaları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gerektiğinden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döngüsel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bağımlılıklar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olabilir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Son </a:t>
            </a:r>
            <a:r>
              <a:rPr lang="en-US" sz="2400" dirty="0" err="1">
                <a:ea typeface="+mn-lt"/>
                <a:cs typeface="+mn-lt"/>
              </a:rPr>
              <a:t>olarak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sistemi</a:t>
            </a:r>
            <a:r>
              <a:rPr lang="en-US" sz="2400" dirty="0">
                <a:ea typeface="+mn-lt"/>
                <a:cs typeface="+mn-lt"/>
              </a:rPr>
              <a:t> tam </a:t>
            </a:r>
            <a:r>
              <a:rPr lang="en-US" sz="2400" dirty="0" err="1">
                <a:ea typeface="+mn-lt"/>
                <a:cs typeface="+mn-lt"/>
              </a:rPr>
              <a:t>anlamıyla</a:t>
            </a:r>
            <a:r>
              <a:rPr lang="en-US" sz="2400" dirty="0">
                <a:ea typeface="+mn-lt"/>
                <a:cs typeface="+mn-lt"/>
              </a:rPr>
              <a:t> test </a:t>
            </a:r>
            <a:r>
              <a:rPr lang="en-US" sz="2400" dirty="0" err="1">
                <a:ea typeface="+mn-lt"/>
                <a:cs typeface="+mn-lt"/>
              </a:rPr>
              <a:t>etmek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için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tüm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service’lerin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çalışır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durumda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olması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gerektiğinden</a:t>
            </a:r>
            <a:r>
              <a:rPr lang="en-US" sz="2400" dirty="0">
                <a:ea typeface="+mn-lt"/>
                <a:cs typeface="+mn-lt"/>
              </a:rPr>
              <a:t> test </a:t>
            </a:r>
            <a:r>
              <a:rPr lang="en-US" sz="2400" dirty="0" err="1">
                <a:ea typeface="+mn-lt"/>
                <a:cs typeface="+mn-lt"/>
              </a:rPr>
              <a:t>yapmak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zor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olacaktır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472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654C-43A9-4D4E-BD31-C3A9E00CA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Orchestration-Based Saga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Avantajları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ve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Dezavantajları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15779-1175-495F-A394-B6A3DCFC9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Distributed transaction </a:t>
            </a:r>
            <a:r>
              <a:rPr lang="en-US" sz="2400" dirty="0" err="1">
                <a:ea typeface="+mn-lt"/>
                <a:cs typeface="+mn-lt"/>
              </a:rPr>
              <a:t>yönetimini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merkezileştirir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 err="1">
                <a:ea typeface="+mn-lt"/>
                <a:cs typeface="+mn-lt"/>
              </a:rPr>
              <a:t>Implemente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etmek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test </a:t>
            </a:r>
            <a:r>
              <a:rPr lang="en-US" sz="2400" dirty="0" err="1">
                <a:ea typeface="+mn-lt"/>
                <a:cs typeface="+mn-lt"/>
              </a:rPr>
              <a:t>etmek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kolaydır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i="1" dirty="0">
                <a:ea typeface="+mn-lt"/>
                <a:cs typeface="+mn-lt"/>
              </a:rPr>
              <a:t>Rollback </a:t>
            </a:r>
            <a:r>
              <a:rPr lang="en-US" sz="2400" dirty="0" err="1">
                <a:ea typeface="+mn-lt"/>
                <a:cs typeface="+mn-lt"/>
              </a:rPr>
              <a:t>yönetimi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basittir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Yeni </a:t>
            </a:r>
            <a:r>
              <a:rPr lang="en-US" sz="2400" dirty="0" err="1">
                <a:ea typeface="+mn-lt"/>
                <a:cs typeface="+mn-lt"/>
              </a:rPr>
              <a:t>step’ler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eklendiğinde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işlem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karmaşıklığı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cherography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sz="2400" dirty="0" err="1">
                <a:ea typeface="+mn-lt"/>
                <a:cs typeface="+mn-lt"/>
              </a:rPr>
              <a:t>yaklaşımına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göre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daha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kompleksleşir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 err="1">
                <a:ea typeface="+mn-lt"/>
                <a:cs typeface="+mn-lt"/>
              </a:rPr>
              <a:t>Birbirini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bekleyen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işlemleri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yaklaşım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yönetebilirsiniz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dirty="0" err="1">
                <a:ea typeface="+mn-lt"/>
                <a:cs typeface="+mn-lt"/>
              </a:rPr>
              <a:t>Fazladan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service’i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yönetmeniz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gerektiği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için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sisteminizdeki</a:t>
            </a:r>
            <a:r>
              <a:rPr lang="en-US" sz="2400" dirty="0">
                <a:ea typeface="+mn-lt"/>
                <a:cs typeface="+mn-lt"/>
              </a:rPr>
              <a:t> infrastructure </a:t>
            </a:r>
            <a:r>
              <a:rPr lang="en-US" sz="2400" dirty="0" err="1">
                <a:ea typeface="+mn-lt"/>
                <a:cs typeface="+mn-lt"/>
              </a:rPr>
              <a:t>karmaşıklığı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artacaktır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5875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588E-BE21-4DDB-493C-D8737B5E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Mikro Hizmet Mimarilerinde Esneklik ve Hata Toleransı (Recilience &amp; Fault Tolerance)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36A73-375F-4EA6-55B6-22EBBF7D3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Uygulamaların</a:t>
            </a:r>
            <a:r>
              <a:rPr lang="en-US" dirty="0"/>
              <a:t> </a:t>
            </a:r>
            <a:r>
              <a:rPr lang="en-US" dirty="0" err="1"/>
              <a:t>kesintisiz</a:t>
            </a:r>
            <a:r>
              <a:rPr lang="en-US" dirty="0"/>
              <a:t> </a:t>
            </a:r>
            <a:r>
              <a:rPr lang="en-US" dirty="0" err="1"/>
              <a:t>hizmet</a:t>
            </a:r>
            <a:r>
              <a:rPr lang="en-US" dirty="0"/>
              <a:t> </a:t>
            </a:r>
            <a:r>
              <a:rPr lang="en-US" dirty="0" err="1"/>
              <a:t>verebilmesi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; </a:t>
            </a:r>
            <a:r>
              <a:rPr lang="en-US" dirty="0" err="1"/>
              <a:t>mimarinin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tasarlanması</a:t>
            </a:r>
            <a:r>
              <a:rPr lang="en-US" dirty="0"/>
              <a:t>, </a:t>
            </a:r>
            <a:r>
              <a:rPr lang="en-US" dirty="0" err="1"/>
              <a:t>geliştiricilerin</a:t>
            </a:r>
            <a:r>
              <a:rPr lang="en-US" dirty="0"/>
              <a:t> de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mimariye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hataya</a:t>
            </a:r>
            <a:r>
              <a:rPr lang="en-US" dirty="0"/>
              <a:t> </a:t>
            </a:r>
            <a:r>
              <a:rPr lang="en-US" dirty="0" err="1"/>
              <a:t>sebebiyet</a:t>
            </a:r>
            <a:r>
              <a:rPr lang="en-US" dirty="0"/>
              <a:t> </a:t>
            </a:r>
            <a:r>
              <a:rPr lang="en-US" dirty="0" err="1"/>
              <a:t>vermeyecek</a:t>
            </a:r>
            <a:r>
              <a:rPr lang="en-US" dirty="0"/>
              <a:t> </a:t>
            </a:r>
            <a:r>
              <a:rPr lang="en-US" dirty="0" err="1"/>
              <a:t>uygulamalar</a:t>
            </a:r>
            <a:r>
              <a:rPr lang="en-US" dirty="0"/>
              <a:t> </a:t>
            </a:r>
            <a:r>
              <a:rPr lang="en-US" dirty="0" err="1"/>
              <a:t>geliştirmesi</a:t>
            </a:r>
            <a:r>
              <a:rPr lang="en-US" dirty="0"/>
              <a:t> </a:t>
            </a:r>
            <a:r>
              <a:rPr lang="en-US" dirty="0" err="1"/>
              <a:t>gerekir</a:t>
            </a:r>
            <a:r>
              <a:rPr lang="tr-TR" dirty="0"/>
              <a:t>.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dirty="0"/>
              <a:t>K</a:t>
            </a:r>
            <a:r>
              <a:rPr lang="en-US" dirty="0" err="1"/>
              <a:t>esintisiz</a:t>
            </a:r>
            <a:r>
              <a:rPr lang="en-US" dirty="0"/>
              <a:t> </a:t>
            </a:r>
            <a:r>
              <a:rPr lang="en-US" dirty="0" err="1"/>
              <a:t>hizmet</a:t>
            </a:r>
            <a:r>
              <a:rPr lang="en-US" dirty="0"/>
              <a:t> </a:t>
            </a:r>
            <a:r>
              <a:rPr lang="en-US" dirty="0" err="1"/>
              <a:t>verebilmek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uygulayabileceğimiz</a:t>
            </a:r>
            <a:r>
              <a:rPr lang="en-US" dirty="0"/>
              <a:t> </a:t>
            </a:r>
            <a:r>
              <a:rPr lang="en-US" dirty="0" err="1"/>
              <a:t>yaklaşımlar</a:t>
            </a:r>
            <a:r>
              <a:rPr lang="en-US" dirty="0"/>
              <a:t> </a:t>
            </a:r>
            <a:r>
              <a:rPr lang="en-US" dirty="0" err="1"/>
              <a:t>mevcut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yaklaşımların</a:t>
            </a:r>
            <a:r>
              <a:rPr lang="en-US" dirty="0"/>
              <a:t> </a:t>
            </a:r>
            <a:r>
              <a:rPr lang="en-US" dirty="0" err="1"/>
              <a:t>literatürdeki</a:t>
            </a:r>
            <a:r>
              <a:rPr lang="en-US" dirty="0"/>
              <a:t> </a:t>
            </a:r>
            <a:r>
              <a:rPr lang="en-US" dirty="0" err="1"/>
              <a:t>adı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“Resilience Pattern” </a:t>
            </a:r>
            <a:r>
              <a:rPr lang="en-US" dirty="0"/>
              <a:t>’</a:t>
            </a:r>
            <a:r>
              <a:rPr lang="en-US" dirty="0" err="1"/>
              <a:t>dır</a:t>
            </a:r>
            <a:r>
              <a:rPr lang="en-US" dirty="0"/>
              <a:t>.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8585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15486-33CE-7299-9FF0-EB6C8C40C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Circuit Braker Pattern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056E-7447-1421-8161-9F9AF932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Circuit Breakers </a:t>
            </a:r>
            <a:r>
              <a:rPr lang="en-US" dirty="0" err="1"/>
              <a:t>deseni</a:t>
            </a:r>
            <a:r>
              <a:rPr lang="en-US" dirty="0"/>
              <a:t>, </a:t>
            </a:r>
            <a:r>
              <a:rPr lang="en-US" dirty="0" err="1"/>
              <a:t>adından</a:t>
            </a:r>
            <a:r>
              <a:rPr lang="en-US" dirty="0"/>
              <a:t> </a:t>
            </a:r>
            <a:r>
              <a:rPr lang="en-US" dirty="0" err="1"/>
              <a:t>anlaşılacağı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devrelerdeki</a:t>
            </a:r>
            <a:r>
              <a:rPr lang="en-US" dirty="0"/>
              <a:t>, </a:t>
            </a:r>
            <a:r>
              <a:rPr lang="en-US" dirty="0" err="1"/>
              <a:t>devre</a:t>
            </a:r>
            <a:r>
              <a:rPr lang="en-US" dirty="0"/>
              <a:t> </a:t>
            </a:r>
            <a:r>
              <a:rPr lang="en-US" dirty="0" err="1"/>
              <a:t>kesici</a:t>
            </a:r>
            <a:r>
              <a:rPr lang="en-US" dirty="0"/>
              <a:t> </a:t>
            </a:r>
            <a:r>
              <a:rPr lang="en-US" dirty="0" err="1"/>
              <a:t>şalt</a:t>
            </a:r>
            <a:r>
              <a:rPr lang="en-US" dirty="0"/>
              <a:t> </a:t>
            </a:r>
            <a:r>
              <a:rPr lang="en-US" dirty="0" err="1"/>
              <a:t>cihazlar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kurgulanan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yöntemdir</a:t>
            </a:r>
            <a:r>
              <a:rPr lang="tr-TR" dirty="0"/>
              <a:t>.</a:t>
            </a:r>
          </a:p>
          <a:p>
            <a:endParaRPr lang="tr-TR" dirty="0"/>
          </a:p>
          <a:p>
            <a:r>
              <a:rPr lang="en-US" dirty="0" err="1"/>
              <a:t>Devre</a:t>
            </a:r>
            <a:r>
              <a:rPr lang="en-US" dirty="0"/>
              <a:t> </a:t>
            </a:r>
            <a:r>
              <a:rPr lang="en-US" dirty="0" err="1"/>
              <a:t>kesiciler</a:t>
            </a:r>
            <a:r>
              <a:rPr lang="en-US" dirty="0"/>
              <a:t>, </a:t>
            </a:r>
            <a:r>
              <a:rPr lang="en-US" dirty="0" err="1"/>
              <a:t>elektronik</a:t>
            </a:r>
            <a:r>
              <a:rPr lang="en-US" dirty="0"/>
              <a:t> </a:t>
            </a:r>
            <a:r>
              <a:rPr lang="en-US" dirty="0" err="1"/>
              <a:t>devreyi</a:t>
            </a:r>
            <a:r>
              <a:rPr lang="en-US" dirty="0"/>
              <a:t> </a:t>
            </a:r>
            <a:r>
              <a:rPr lang="en-US" dirty="0" err="1"/>
              <a:t>korumak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sistemde</a:t>
            </a:r>
            <a:r>
              <a:rPr lang="en-US" dirty="0"/>
              <a:t> </a:t>
            </a:r>
            <a:r>
              <a:rPr lang="en-US" dirty="0" err="1"/>
              <a:t>meydana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aksaklık</a:t>
            </a:r>
            <a:r>
              <a:rPr lang="en-US" dirty="0"/>
              <a:t> </a:t>
            </a:r>
            <a:r>
              <a:rPr lang="en-US" dirty="0" err="1"/>
              <a:t>durumunda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yük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akımını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veya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kısa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devre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akımları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 </a:t>
            </a:r>
            <a:r>
              <a:rPr lang="en-US" dirty="0" err="1"/>
              <a:t>yük</a:t>
            </a:r>
            <a:r>
              <a:rPr lang="en-US" dirty="0"/>
              <a:t> </a:t>
            </a:r>
            <a:r>
              <a:rPr lang="en-US" dirty="0" err="1"/>
              <a:t>geçişini</a:t>
            </a:r>
            <a:r>
              <a:rPr lang="en-US" dirty="0"/>
              <a:t> </a:t>
            </a:r>
            <a:r>
              <a:rPr lang="en-US" dirty="0" err="1"/>
              <a:t>durdururlar</a:t>
            </a:r>
            <a:r>
              <a:rPr lang="en-US" dirty="0"/>
              <a:t>.</a:t>
            </a:r>
            <a:endParaRPr lang="tr-TR" dirty="0"/>
          </a:p>
          <a:p>
            <a:endParaRPr lang="tr-TR" dirty="0"/>
          </a:p>
          <a:p>
            <a:r>
              <a:rPr lang="en-US" dirty="0"/>
              <a:t> </a:t>
            </a:r>
            <a:r>
              <a:rPr lang="en-US" dirty="0" err="1"/>
              <a:t>Sistemde</a:t>
            </a:r>
            <a:r>
              <a:rPr lang="en-US" dirty="0"/>
              <a:t> </a:t>
            </a:r>
            <a:r>
              <a:rPr lang="en-US" dirty="0" err="1"/>
              <a:t>meydana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eşik</a:t>
            </a:r>
            <a:r>
              <a:rPr lang="en-US" dirty="0"/>
              <a:t> </a:t>
            </a:r>
            <a:r>
              <a:rPr lang="en-US" dirty="0" err="1"/>
              <a:t>değerini</a:t>
            </a:r>
            <a:r>
              <a:rPr lang="en-US" dirty="0"/>
              <a:t> </a:t>
            </a:r>
            <a:r>
              <a:rPr lang="en-US" dirty="0" err="1"/>
              <a:t>geçtiğinde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Circuit Breakers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duruma</a:t>
            </a:r>
            <a:r>
              <a:rPr lang="en-US" dirty="0"/>
              <a:t> </a:t>
            </a:r>
            <a:r>
              <a:rPr lang="en-US" dirty="0" err="1"/>
              <a:t>geçer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haberleşmeyi</a:t>
            </a:r>
            <a:r>
              <a:rPr lang="en-US" dirty="0"/>
              <a:t> </a:t>
            </a:r>
            <a:r>
              <a:rPr lang="en-US" dirty="0" err="1"/>
              <a:t>keser</a:t>
            </a:r>
            <a:r>
              <a:rPr lang="en-US" dirty="0"/>
              <a:t>,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mesajlarını</a:t>
            </a:r>
            <a:r>
              <a:rPr lang="en-US" dirty="0"/>
              <a:t> </a:t>
            </a:r>
            <a:r>
              <a:rPr lang="en-US" dirty="0" err="1"/>
              <a:t>döndürür</a:t>
            </a:r>
            <a:r>
              <a:rPr lang="en-US" dirty="0"/>
              <a:t>.</a:t>
            </a:r>
            <a:r>
              <a:rPr lang="tr-TR" dirty="0"/>
              <a:t> (CPU,RAM tüketimi ile sisteme aşırı yük bindiğinde)</a:t>
            </a:r>
          </a:p>
          <a:p>
            <a:endParaRPr lang="tr-TR" dirty="0"/>
          </a:p>
          <a:p>
            <a:r>
              <a:rPr lang="en-US" dirty="0"/>
              <a:t>Circuit </a:t>
            </a:r>
            <a:r>
              <a:rPr lang="en-US" dirty="0" err="1"/>
              <a:t>Breakers’ın</a:t>
            </a:r>
            <a:r>
              <a:rPr lang="en-US" dirty="0"/>
              <a:t> </a:t>
            </a:r>
            <a:r>
              <a:rPr lang="en-US" dirty="0" err="1"/>
              <a:t>üç</a:t>
            </a:r>
            <a:r>
              <a:rPr lang="en-US" dirty="0"/>
              <a:t> </a:t>
            </a:r>
            <a:r>
              <a:rPr lang="en-US" dirty="0" err="1"/>
              <a:t>durumu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 Bu </a:t>
            </a:r>
            <a:r>
              <a:rPr lang="en-US" dirty="0" err="1"/>
              <a:t>durumlar</a:t>
            </a:r>
            <a:r>
              <a:rPr lang="en-US" dirty="0"/>
              <a:t>: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(Open), </a:t>
            </a:r>
            <a:r>
              <a:rPr lang="en-US" dirty="0" err="1"/>
              <a:t>Kapalı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(Closed)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Yarı-Açık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(Half-Open)</a:t>
            </a:r>
          </a:p>
        </p:txBody>
      </p:sp>
    </p:spTree>
    <p:extLst>
      <p:ext uri="{BB962C8B-B14F-4D97-AF65-F5344CB8AC3E}">
        <p14:creationId xmlns:p14="http://schemas.microsoft.com/office/powerpoint/2010/main" val="8490680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5801-B6C2-B3A4-FF92-9C2B8560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Closed Durumu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840E5-BF52-E28B-14B2-14CFCFF8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Kapalı</a:t>
            </a:r>
            <a:r>
              <a:rPr lang="en-US" dirty="0"/>
              <a:t> durum, </a:t>
            </a:r>
            <a:r>
              <a:rPr lang="en-US" dirty="0" err="1"/>
              <a:t>devre</a:t>
            </a:r>
            <a:r>
              <a:rPr lang="en-US" dirty="0"/>
              <a:t> </a:t>
            </a:r>
            <a:r>
              <a:rPr lang="en-US" dirty="0" err="1"/>
              <a:t>anahtarının</a:t>
            </a:r>
            <a:r>
              <a:rPr lang="en-US" dirty="0"/>
              <a:t> </a:t>
            </a:r>
            <a:r>
              <a:rPr lang="en-US" dirty="0" err="1"/>
              <a:t>kapalı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akım</a:t>
            </a:r>
            <a:r>
              <a:rPr lang="en-US" dirty="0"/>
              <a:t> </a:t>
            </a:r>
            <a:r>
              <a:rPr lang="en-US" dirty="0" err="1"/>
              <a:t>geçişine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vermesi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en-US" dirty="0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FA9BD6BF-51CE-3C69-45CC-1A36F0F05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66" y="2749881"/>
            <a:ext cx="6925970" cy="351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895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5D04-C648-5548-93AF-C56D1C936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Open Durumu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127E2-0C0A-CFA0-A042-CB83320CE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Açık</a:t>
            </a:r>
            <a:r>
              <a:rPr lang="en-US" dirty="0"/>
              <a:t> durum, </a:t>
            </a:r>
            <a:r>
              <a:rPr lang="en-US" dirty="0" err="1"/>
              <a:t>devre</a:t>
            </a:r>
            <a:r>
              <a:rPr lang="en-US" dirty="0"/>
              <a:t> </a:t>
            </a:r>
            <a:r>
              <a:rPr lang="en-US" dirty="0" err="1"/>
              <a:t>anahtarının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akım</a:t>
            </a:r>
            <a:r>
              <a:rPr lang="en-US" dirty="0"/>
              <a:t> </a:t>
            </a:r>
            <a:r>
              <a:rPr lang="en-US" dirty="0" err="1"/>
              <a:t>geçişine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vermemesi</a:t>
            </a:r>
            <a:r>
              <a:rPr lang="en-US" dirty="0"/>
              <a:t> </a:t>
            </a:r>
            <a:r>
              <a:rPr lang="en-US" dirty="0" err="1"/>
              <a:t>gibidir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C4B7F3-32BC-6387-35AA-9148D1DAA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2" y="2703728"/>
            <a:ext cx="6816959" cy="356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74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015A-0B95-9FD6-CC08-2ABF80386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Half-Open Durumu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FBB55-F35C-DF27-B529-7FABABE3D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Yarı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durumda</a:t>
            </a:r>
            <a:r>
              <a:rPr lang="en-US" dirty="0"/>
              <a:t>, circuit breaker </a:t>
            </a:r>
            <a:r>
              <a:rPr lang="en-US" dirty="0" err="1"/>
              <a:t>trafiğin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kısmına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, </a:t>
            </a:r>
            <a:r>
              <a:rPr lang="en-US" dirty="0" err="1"/>
              <a:t>bazılarına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önceden</a:t>
            </a:r>
            <a:r>
              <a:rPr lang="en-US" dirty="0"/>
              <a:t> </a:t>
            </a:r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mesajlarını</a:t>
            </a:r>
            <a:r>
              <a:rPr lang="en-US" dirty="0"/>
              <a:t> </a:t>
            </a:r>
            <a:r>
              <a:rPr lang="en-US" dirty="0" err="1"/>
              <a:t>döndürmeye</a:t>
            </a:r>
            <a:r>
              <a:rPr lang="en-US" dirty="0"/>
              <a:t> </a:t>
            </a:r>
            <a:r>
              <a:rPr lang="en-US" dirty="0" err="1"/>
              <a:t>devam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tr-TR" dirty="0"/>
              <a:t>. </a:t>
            </a:r>
          </a:p>
          <a:p>
            <a:endParaRPr lang="tr-TR" dirty="0"/>
          </a:p>
          <a:p>
            <a:r>
              <a:rPr lang="en-US" dirty="0" err="1"/>
              <a:t>İzin</a:t>
            </a:r>
            <a:r>
              <a:rPr lang="en-US" dirty="0"/>
              <a:t> </a:t>
            </a:r>
            <a:r>
              <a:rPr lang="en-US" dirty="0" err="1"/>
              <a:t>verilen</a:t>
            </a:r>
            <a:r>
              <a:rPr lang="en-US" dirty="0"/>
              <a:t> </a:t>
            </a:r>
            <a:r>
              <a:rPr lang="en-US" dirty="0" err="1"/>
              <a:t>isteklerin</a:t>
            </a:r>
            <a:r>
              <a:rPr lang="en-US" dirty="0"/>
              <a:t> </a:t>
            </a:r>
            <a:r>
              <a:rPr lang="en-US" dirty="0" err="1"/>
              <a:t>hepsi</a:t>
            </a:r>
            <a:r>
              <a:rPr lang="en-US" dirty="0"/>
              <a:t> </a:t>
            </a:r>
            <a:r>
              <a:rPr lang="en-US" dirty="0" err="1"/>
              <a:t>başarı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işleniyorsa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servislerden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dönmüyorsa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kapalı</a:t>
            </a:r>
            <a:r>
              <a:rPr lang="en-US" dirty="0"/>
              <a:t> </a:t>
            </a:r>
            <a:r>
              <a:rPr lang="en-US" dirty="0" err="1"/>
              <a:t>duruma</a:t>
            </a:r>
            <a:r>
              <a:rPr lang="en-US" dirty="0"/>
              <a:t> </a:t>
            </a:r>
            <a:r>
              <a:rPr lang="en-US" dirty="0" err="1"/>
              <a:t>geçer</a:t>
            </a:r>
            <a:r>
              <a:rPr lang="en-US" dirty="0"/>
              <a:t>, </a:t>
            </a:r>
            <a:r>
              <a:rPr lang="en-US" dirty="0" err="1"/>
              <a:t>eğer</a:t>
            </a:r>
            <a:r>
              <a:rPr lang="en-US" dirty="0"/>
              <a:t> ki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almaya</a:t>
            </a:r>
            <a:r>
              <a:rPr lang="en-US" dirty="0"/>
              <a:t> </a:t>
            </a:r>
            <a:r>
              <a:rPr lang="en-US" dirty="0" err="1"/>
              <a:t>devam</a:t>
            </a:r>
            <a:r>
              <a:rPr lang="en-US" dirty="0"/>
              <a:t> </a:t>
            </a:r>
            <a:r>
              <a:rPr lang="en-US" dirty="0" err="1"/>
              <a:t>ediyor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circuit breaker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açık</a:t>
            </a:r>
            <a:r>
              <a:rPr lang="en-US" dirty="0"/>
              <a:t> </a:t>
            </a:r>
            <a:r>
              <a:rPr lang="en-US" dirty="0" err="1"/>
              <a:t>duruma</a:t>
            </a:r>
            <a:r>
              <a:rPr lang="en-US" dirty="0"/>
              <a:t> </a:t>
            </a:r>
            <a:r>
              <a:rPr lang="en-US" dirty="0" err="1"/>
              <a:t>geçmek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tetiklenir</a:t>
            </a:r>
            <a:r>
              <a:rPr lang="en-US" dirty="0"/>
              <a:t>. Bu </a:t>
            </a:r>
            <a:r>
              <a:rPr lang="en-US" dirty="0" err="1"/>
              <a:t>süreç</a:t>
            </a:r>
            <a:r>
              <a:rPr lang="en-US" dirty="0"/>
              <a:t> </a:t>
            </a:r>
            <a:r>
              <a:rPr lang="en-US" dirty="0" err="1"/>
              <a:t>tanımlanan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policy</a:t>
            </a:r>
            <a:r>
              <a:rPr lang="en-US" dirty="0" err="1"/>
              <a:t>’ler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yönetilebilir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09129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D7429-0C71-2E25-9A5B-AF23C92B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Fallback Policy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2EA9A-E343-0C67-1A82-C549A9157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59742"/>
          </a:xfrm>
        </p:spPr>
        <p:txBody>
          <a:bodyPr/>
          <a:lstStyle/>
          <a:p>
            <a:r>
              <a:rPr lang="tr-TR" dirty="0"/>
              <a:t>Bir hata durumunda farklı bir çözüm sunma temeline dayanan bir yaklaşımdır. </a:t>
            </a:r>
          </a:p>
          <a:p>
            <a:endParaRPr lang="tr-TR" dirty="0"/>
          </a:p>
          <a:p>
            <a:r>
              <a:rPr lang="tr-TR" dirty="0"/>
              <a:t>Bir endpointe hata alınırsa başka bir endpointe yönlendirme yapılarak hatayı tolere etmeyi hedefler.</a:t>
            </a:r>
            <a:endParaRPr lang="en-US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79748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6AFC-EC75-FD8C-AC6A-228B2351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Timeout Policy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47D94-95CA-EABF-5DF7-0F2AF15D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Timeout Policy bize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servis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çağrılarında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bellirli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süre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boyunca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başarılı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/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başarısız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feedback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alamadığımız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durumlarda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devreye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giren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patterndir.</a:t>
            </a:r>
          </a:p>
          <a:p>
            <a:endParaRPr lang="tr-TR" dirty="0">
              <a:solidFill>
                <a:srgbClr val="292929"/>
              </a:solidFill>
              <a:latin typeface="source-serif-pro"/>
            </a:endParaRP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isteğin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çalışmasını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beklemeden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belirtilmiş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süre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dolduğunda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1" i="0" dirty="0" err="1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TimeoutRejectedException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fırlatarak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görevini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tamaml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6189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3D8A2-FF3D-F402-174B-4F76C5F9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Retry Policy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D7EEB-0029-79C2-B915-90B407AB0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Y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apılan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istekler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sonucunda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anlık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remote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sunucularda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bulunan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servislerden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geçici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dönen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başarısız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hataları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tolere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etmemizi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tekrardan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otomatize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şekilde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istekte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bulunmamızı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sağla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r.</a:t>
            </a:r>
          </a:p>
          <a:p>
            <a:endParaRPr lang="tr-TR" dirty="0">
              <a:solidFill>
                <a:srgbClr val="292929"/>
              </a:solidFill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Yapılacak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sayısını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belirleyip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gelen request’i bir süre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bekletip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tekrar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atmamızı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sağlayacak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mekanizmadır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endParaRPr lang="en-US" dirty="0"/>
          </a:p>
          <a:p>
            <a:endParaRPr lang="tr-TR" dirty="0">
              <a:solidFill>
                <a:srgbClr val="292929"/>
              </a:solidFill>
              <a:latin typeface="source-serif-pro"/>
            </a:endParaRPr>
          </a:p>
          <a:p>
            <a:pPr marL="0" indent="0">
              <a:buNone/>
            </a:pPr>
            <a:endParaRPr lang="tr-TR" dirty="0">
              <a:solidFill>
                <a:srgbClr val="292929"/>
              </a:solidFill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00850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6527-AC0F-4E10-B568-825BFA359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Enterprise Service Bus Ne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yapar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0F37-3F43-43C1-AC3C-67E7B6C75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ea typeface="+mn-lt"/>
                <a:cs typeface="+mn-lt"/>
              </a:rPr>
              <a:t>Adapters/</a:t>
            </a:r>
            <a:r>
              <a:rPr lang="en-US" sz="2400" dirty="0" err="1">
                <a:ea typeface="+mn-lt"/>
                <a:cs typeface="+mn-lt"/>
              </a:rPr>
              <a:t>Tranports</a:t>
            </a:r>
            <a:r>
              <a:rPr lang="en-US" sz="2400" dirty="0">
                <a:ea typeface="+mn-lt"/>
                <a:cs typeface="+mn-lt"/>
              </a:rPr>
              <a:t>,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Service Hosting,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Security,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Mediation 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Operations and Management </a:t>
            </a:r>
          </a:p>
        </p:txBody>
      </p:sp>
    </p:spTree>
    <p:extLst>
      <p:ext uri="{BB962C8B-B14F-4D97-AF65-F5344CB8AC3E}">
        <p14:creationId xmlns:p14="http://schemas.microsoft.com/office/powerpoint/2010/main" val="233566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E2C6-2409-487B-B8E2-81C00CF3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ESB (Enterprise Service Bus)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B426BF-DFB1-47B2-B6BC-6CE8996A6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0955" y="1825625"/>
            <a:ext cx="5610090" cy="3859742"/>
          </a:xfrm>
        </p:spPr>
      </p:pic>
    </p:spTree>
    <p:extLst>
      <p:ext uri="{BB962C8B-B14F-4D97-AF65-F5344CB8AC3E}">
        <p14:creationId xmlns:p14="http://schemas.microsoft.com/office/powerpoint/2010/main" val="322809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15F9D-0DE2-4641-B8DF-B87F66C61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Adapters / Transports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28E71-8CD3-415B-AA4A-52EFDC4BB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ea typeface="+mn-lt"/>
                <a:cs typeface="+mn-lt"/>
              </a:rPr>
              <a:t>Uygulamaların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değişik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ihtiyaçlarına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göre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servislerle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erişim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protokolleri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veritabanı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adaptörleri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3rd Party </a:t>
            </a:r>
            <a:r>
              <a:rPr lang="en-US" sz="2400" dirty="0" err="1">
                <a:ea typeface="+mn-lt"/>
                <a:cs typeface="+mn-lt"/>
              </a:rPr>
              <a:t>Adaptörleri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sağlaması</a:t>
            </a:r>
            <a:r>
              <a:rPr lang="en-US" sz="2400" dirty="0">
                <a:ea typeface="+mn-lt"/>
                <a:cs typeface="+mn-lt"/>
              </a:rPr>
              <a:t> </a:t>
            </a:r>
            <a:r>
              <a:rPr lang="en-US" sz="2400" i="1" dirty="0">
                <a:ea typeface="+mn-lt"/>
                <a:cs typeface="+mn-lt"/>
              </a:rPr>
              <a:t>(SOAP, HTTP, REST, JMS, Email, FTP, EJB, DB Adapter, 3rd Party Adapter, Custom Adapter)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735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F25A7-93C7-498A-9C5B-FDAA79D13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Avenir Next LT Pro"/>
                <a:cs typeface="Avenir Next LT Pro"/>
              </a:rPr>
              <a:t>Service Hosting  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D8446-4E4D-4D4B-8271-82A33F871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ea typeface="+mn-lt"/>
                <a:cs typeface="+mn-lt"/>
              </a:rPr>
              <a:t>Servislerin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yüklendiği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servislere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erişimin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sağlandığı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yaşam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döngülerinin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yönetildiği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kısım</a:t>
            </a:r>
            <a:r>
              <a:rPr lang="en-US" sz="2400" dirty="0">
                <a:ea typeface="+mn-lt"/>
                <a:cs typeface="+mn-lt"/>
              </a:rPr>
              <a:t>.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(Service Container, Component Model)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1605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21EA9-632B-4FFE-910A-90AD6B57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D3D96-B52C-4B53-895B-09C9A9A3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Transport </a:t>
            </a:r>
            <a:r>
              <a:rPr lang="en-US" sz="240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Mesaj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seviyesinde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güvenlik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sağlandığı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kısımdır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err="1">
                <a:ea typeface="+mn-lt"/>
                <a:cs typeface="+mn-lt"/>
              </a:rPr>
              <a:t>Servisler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için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kimlik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doğrulaması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yetkilendirmenin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yapılabilmesine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olanak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sağlar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err="1">
                <a:ea typeface="+mn-lt"/>
                <a:cs typeface="+mn-lt"/>
              </a:rPr>
              <a:t>Mesajların</a:t>
            </a:r>
            <a:r>
              <a:rPr lang="en-US" sz="2400" dirty="0">
                <a:ea typeface="+mn-lt"/>
                <a:cs typeface="+mn-lt"/>
              </a:rPr>
              <a:t> Encryption/Decryption </a:t>
            </a:r>
            <a:r>
              <a:rPr lang="en-US" sz="2400" err="1">
                <a:ea typeface="+mn-lt"/>
                <a:cs typeface="+mn-lt"/>
              </a:rPr>
              <a:t>yapılmasını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sağlar</a:t>
            </a:r>
            <a:r>
              <a:rPr lang="en-US" sz="2400" dirty="0">
                <a:ea typeface="+mn-lt"/>
                <a:cs typeface="+mn-lt"/>
              </a:rPr>
              <a:t>.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(Authentication, Authorization, Encryption, Security Mediation)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1717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F33FB-DA0A-71CD-A58E-26AF46597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52255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chemeClr val="accent2">
                    <a:lumMod val="75000"/>
                  </a:schemeClr>
                </a:solidFill>
              </a:rPr>
              <a:t>Eğitim</a:t>
            </a:r>
            <a:r>
              <a:rPr lang="tr-TR" sz="3200" dirty="0"/>
              <a:t> </a:t>
            </a:r>
            <a:r>
              <a:rPr lang="tr-TR" sz="3200" dirty="0">
                <a:solidFill>
                  <a:schemeClr val="accent2">
                    <a:lumMod val="75000"/>
                  </a:schemeClr>
                </a:solidFill>
              </a:rPr>
              <a:t>Kataloğu</a:t>
            </a:r>
            <a:r>
              <a:rPr lang="tr-TR" sz="3200" dirty="0"/>
              <a:t>	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935DB-5B28-A4A1-D97A-63DA0E2F2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3479"/>
            <a:ext cx="10515600" cy="6094519"/>
          </a:xfrm>
        </p:spPr>
        <p:txBody>
          <a:bodyPr>
            <a:normAutofit/>
          </a:bodyPr>
          <a:lstStyle/>
          <a:p>
            <a:r>
              <a:rPr lang="tr-TR" sz="1600" b="1" dirty="0"/>
              <a:t>SOA (Servis Tabanlı Uygulama Geliştirme Mimarisi)</a:t>
            </a:r>
          </a:p>
          <a:p>
            <a:pPr lvl="1"/>
            <a:r>
              <a:rPr lang="tr-TR" sz="1600" dirty="0"/>
              <a:t>SOA Nedir</a:t>
            </a:r>
          </a:p>
          <a:p>
            <a:pPr lvl="1"/>
            <a:r>
              <a:rPr lang="tr-TR" sz="1600" dirty="0"/>
              <a:t>Monolithic ve SOA Service arasındaki farklar</a:t>
            </a:r>
          </a:p>
          <a:p>
            <a:pPr lvl="1"/>
            <a:r>
              <a:rPr lang="tr-TR" sz="1600" dirty="0"/>
              <a:t>Services, Contracts, EndPoints, Messages Kavramı</a:t>
            </a:r>
          </a:p>
          <a:p>
            <a:pPr lvl="1"/>
            <a:r>
              <a:rPr lang="tr-TR" sz="1600" dirty="0"/>
              <a:t>SOAP Envelope Kavramı</a:t>
            </a:r>
          </a:p>
          <a:p>
            <a:pPr lvl="1"/>
            <a:r>
              <a:rPr lang="tr-TR" sz="1600" dirty="0"/>
              <a:t>EBS (Enterprice Service Bus) Kavramı</a:t>
            </a:r>
          </a:p>
          <a:p>
            <a:r>
              <a:rPr lang="tr-TR" sz="1600" b="1" dirty="0"/>
              <a:t>Micro Services (Mikro Hizmet Mimarisi)</a:t>
            </a:r>
          </a:p>
          <a:p>
            <a:pPr lvl="1"/>
            <a:r>
              <a:rPr lang="tr-TR" sz="1600" dirty="0"/>
              <a:t>Mikro Hizmet Nedir ?</a:t>
            </a:r>
          </a:p>
          <a:p>
            <a:pPr lvl="1"/>
            <a:r>
              <a:rPr lang="tr-TR" sz="1600" dirty="0"/>
              <a:t>Monolithic ve Micro Service arasındaki farklar</a:t>
            </a:r>
          </a:p>
          <a:p>
            <a:pPr lvl="1"/>
            <a:r>
              <a:rPr lang="tr-TR" sz="1600" dirty="0"/>
              <a:t>SOA ve Micro Service arasındaki farklar</a:t>
            </a:r>
          </a:p>
          <a:p>
            <a:pPr lvl="1"/>
            <a:r>
              <a:rPr lang="tr-TR" sz="1600" dirty="0"/>
              <a:t>Mikro Hizmetlerde Ölçeklendirilebilirlik</a:t>
            </a:r>
          </a:p>
          <a:p>
            <a:pPr lvl="1"/>
            <a:r>
              <a:rPr lang="tr-TR" sz="1600" dirty="0"/>
              <a:t>REST Service Kavramı	</a:t>
            </a:r>
          </a:p>
          <a:p>
            <a:pPr lvl="2"/>
            <a:r>
              <a:rPr lang="tr-TR" sz="1600" dirty="0"/>
              <a:t>Resource ve URI Kavramı</a:t>
            </a:r>
          </a:p>
          <a:p>
            <a:pPr lvl="2"/>
            <a:r>
              <a:rPr lang="tr-TR" sz="1600" dirty="0"/>
              <a:t>Stateless Kavramı</a:t>
            </a:r>
          </a:p>
          <a:p>
            <a:pPr lvl="2"/>
            <a:r>
              <a:rPr lang="tr-TR" sz="1600" dirty="0"/>
              <a:t>Http Verbs (GET,POST,PUT,DELETE,POST, PATCH)</a:t>
            </a:r>
          </a:p>
          <a:p>
            <a:pPr lvl="2"/>
            <a:r>
              <a:rPr lang="tr-TR" sz="1600" dirty="0"/>
              <a:t>Http Status Code </a:t>
            </a:r>
          </a:p>
          <a:p>
            <a:pPr lvl="1"/>
            <a:r>
              <a:rPr lang="tr-TR" sz="1600" dirty="0"/>
              <a:t>Rest Mimarilerde Güvenlik</a:t>
            </a:r>
          </a:p>
          <a:p>
            <a:pPr lvl="2"/>
            <a:r>
              <a:rPr lang="tr-TR" sz="1600" dirty="0"/>
              <a:t>Basic Autentication</a:t>
            </a:r>
          </a:p>
          <a:p>
            <a:pPr lvl="2"/>
            <a:r>
              <a:rPr lang="tr-TR" sz="1600" dirty="0"/>
              <a:t>Token Based Authentication Kavramı</a:t>
            </a:r>
          </a:p>
          <a:p>
            <a:pPr lvl="1"/>
            <a:r>
              <a:rPr lang="tr-TR" sz="1600" dirty="0"/>
              <a:t>Mikro Hizmetler Avantajları Dezavantajları</a:t>
            </a:r>
          </a:p>
          <a:p>
            <a:pPr lvl="1"/>
            <a:r>
              <a:rPr lang="tr-TR" sz="1600" dirty="0"/>
              <a:t>Mikro Hizmet Mimari Klasör Yapısı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</a:p>
          <a:p>
            <a:pPr marL="457200" lvl="1" indent="0">
              <a:buNone/>
            </a:pP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3347212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3B9D0-DB23-439B-B91F-C4BF936D8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Mediation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BFD96-42A4-411F-B646-508F0AC23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ea typeface="+mn-lt"/>
                <a:cs typeface="+mn-lt"/>
              </a:rPr>
              <a:t>Mesaj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dönüşümlerinin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protokol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dönüşümlerinin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mesaj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sıralamalarının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gerçekleştirildiği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modüldür</a:t>
            </a:r>
            <a:r>
              <a:rPr lang="en-US" sz="2400" dirty="0">
                <a:ea typeface="+mn-lt"/>
                <a:cs typeface="+mn-lt"/>
              </a:rPr>
              <a:t>.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(Message Transformation, Reliable Messaging, Caching, Msg Routing, Protocol Translation, Transaction, Service Callout, Msg Validation, Msg Re-sequencing, Pass-Through Messaging, Service Composition)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9180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68EA-0679-440C-AB7D-3E82E358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Operation And Management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2D3F-6391-4593-A894-6EA030299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ea typeface="+mn-lt"/>
                <a:cs typeface="+mn-lt"/>
              </a:rPr>
              <a:t> ESB </a:t>
            </a:r>
            <a:r>
              <a:rPr lang="en-US" sz="2400" dirty="0" err="1">
                <a:ea typeface="+mn-lt"/>
                <a:cs typeface="+mn-lt"/>
              </a:rPr>
              <a:t>hakkında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istatistik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toplama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performansı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hakkında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bilgi</a:t>
            </a:r>
            <a:r>
              <a:rPr lang="en-US" sz="2400" dirty="0">
                <a:ea typeface="+mn-lt"/>
                <a:cs typeface="+mn-lt"/>
              </a:rPr>
              <a:t> alma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buna </a:t>
            </a:r>
            <a:r>
              <a:rPr lang="en-US" sz="2400" dirty="0" err="1">
                <a:ea typeface="+mn-lt"/>
                <a:cs typeface="+mn-lt"/>
              </a:rPr>
              <a:t>göre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yükü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dağıtma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işlemlerinin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gerçekleştirildiği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kısımdır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dirty="0" err="1">
                <a:ea typeface="+mn-lt"/>
                <a:cs typeface="+mn-lt"/>
              </a:rPr>
              <a:t>Mesajın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gereğinden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fazla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olması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durumunda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kuyruğa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atılıp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işlenmesi</a:t>
            </a:r>
            <a:r>
              <a:rPr lang="en-US" sz="2400" dirty="0">
                <a:ea typeface="+mn-lt"/>
                <a:cs typeface="+mn-lt"/>
              </a:rPr>
              <a:t> , </a:t>
            </a:r>
            <a:r>
              <a:rPr lang="en-US" sz="2400" dirty="0" err="1">
                <a:ea typeface="+mn-lt"/>
                <a:cs typeface="+mn-lt"/>
              </a:rPr>
              <a:t>konfigürasyon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yönetimi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vb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bir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sürü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operasyon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yönetim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modül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aracılığı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gerçekleştirilir</a:t>
            </a:r>
            <a:r>
              <a:rPr lang="en-US" sz="2400" dirty="0">
                <a:ea typeface="+mn-lt"/>
                <a:cs typeface="+mn-lt"/>
              </a:rPr>
              <a:t>.</a:t>
            </a:r>
            <a:br>
              <a:rPr lang="en-US" sz="2400" dirty="0">
                <a:ea typeface="+mn-lt"/>
                <a:cs typeface="+mn-lt"/>
              </a:rPr>
            </a:br>
            <a:r>
              <a:rPr lang="en-US" sz="2400" dirty="0">
                <a:ea typeface="+mn-lt"/>
                <a:cs typeface="+mn-lt"/>
              </a:rPr>
              <a:t>(Statistics &amp; Status, Alerting, SLA Rules, Msg Tracking, Msg Re-delivery, Endpoint Failover, Load Balancing, Msg Throttling, Logging &amp; Reporting, Config Management, Service Registry, High Availability, Error Handling, Deployment, Service Usage)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0290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27F6F-83AA-429F-ACA2-E195F655B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SOA VS MICROSERVICES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4FA4C6-2AF5-4E71-960E-EFDBD7285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011" y="2156929"/>
            <a:ext cx="6865978" cy="3859742"/>
          </a:xfrm>
        </p:spPr>
      </p:pic>
    </p:spTree>
    <p:extLst>
      <p:ext uri="{BB962C8B-B14F-4D97-AF65-F5344CB8AC3E}">
        <p14:creationId xmlns:p14="http://schemas.microsoft.com/office/powerpoint/2010/main" val="4079802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E7C4B2E-D026-4DDD-A24A-696CC0B17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184" y="191191"/>
            <a:ext cx="6414763" cy="6079480"/>
          </a:xfrm>
        </p:spPr>
      </p:pic>
    </p:spTree>
    <p:extLst>
      <p:ext uri="{BB962C8B-B14F-4D97-AF65-F5344CB8AC3E}">
        <p14:creationId xmlns:p14="http://schemas.microsoft.com/office/powerpoint/2010/main" val="46459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7365A7-163C-4373-9E0E-F5E6A484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Microservices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67E600A6-DD5F-4F27-BF5C-F4A1F5AB5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6812" y="1892829"/>
            <a:ext cx="7307791" cy="3810000"/>
          </a:xfrm>
        </p:spPr>
      </p:pic>
    </p:spTree>
    <p:extLst>
      <p:ext uri="{BB962C8B-B14F-4D97-AF65-F5344CB8AC3E}">
        <p14:creationId xmlns:p14="http://schemas.microsoft.com/office/powerpoint/2010/main" val="2051259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C2A692-B40C-4514-902D-9E41AB88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Monolithic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Mimari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49F1C90-06AC-4047-9FEB-F01610818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tr-TR" sz="2400" dirty="0"/>
              <a:t>Genelde Tek bir Database Teknolojisi kullanılır</a:t>
            </a:r>
          </a:p>
          <a:p>
            <a:r>
              <a:rPr lang="tr-TR" sz="2400" dirty="0"/>
              <a:t>En temel seviyede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Separation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</a:rPr>
              <a:t> of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Concern</a:t>
            </a:r>
            <a:r>
              <a:rPr lang="tr-TR" sz="2400" dirty="0"/>
              <a:t> sağlamak için 3 temel katmadan oluşur.</a:t>
            </a:r>
          </a:p>
          <a:p>
            <a:r>
              <a:rPr lang="tr-TR" sz="2400" dirty="0" err="1"/>
              <a:t>Monitoring</a:t>
            </a:r>
            <a:r>
              <a:rPr lang="tr-TR" sz="2400" dirty="0"/>
              <a:t> ve </a:t>
            </a:r>
            <a:r>
              <a:rPr lang="tr-TR" sz="2400" dirty="0" err="1"/>
              <a:t>Dubugging</a:t>
            </a:r>
            <a:r>
              <a:rPr lang="tr-TR" sz="2400" dirty="0"/>
              <a:t> kolaydır</a:t>
            </a:r>
          </a:p>
          <a:p>
            <a:r>
              <a:rPr lang="tr-TR" sz="2400" dirty="0"/>
              <a:t>Katmanların birbirine yakın olmasından dolayı haberleşme kolaydır.</a:t>
            </a:r>
          </a:p>
          <a:p>
            <a:r>
              <a:rPr lang="tr-TR" sz="2400" err="1"/>
              <a:t>Transaction</a:t>
            </a:r>
            <a:r>
              <a:rPr lang="tr-TR" sz="2400" dirty="0"/>
              <a:t> Yönetimi kolaydır.</a:t>
            </a:r>
          </a:p>
          <a:p>
            <a:r>
              <a:rPr lang="tr-TR" sz="2400" dirty="0"/>
              <a:t>Tek bir dil ile geliştirilir.</a:t>
            </a:r>
          </a:p>
          <a:p>
            <a:r>
              <a:rPr lang="tr-TR" sz="2400" dirty="0"/>
              <a:t>Uygulama büyüdükçe yönetim zorlaşır</a:t>
            </a:r>
          </a:p>
          <a:p>
            <a:r>
              <a:rPr lang="tr-TR" sz="2400" dirty="0"/>
              <a:t>Ölçeklendirilmesi maliyetlidir. Projenin tamamını </a:t>
            </a:r>
            <a:r>
              <a:rPr lang="tr-TR" sz="2400" dirty="0" err="1"/>
              <a:t>Scale</a:t>
            </a:r>
            <a:r>
              <a:rPr lang="tr-TR" sz="2400" dirty="0"/>
              <a:t> etmemiz gerekir.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89059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087B94-DAAE-4442-9E14-807F88F7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Mikro Hizmet Mimarilerinde Ölçeklendirilebilirlik (Scalability)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BAFC6C-596C-457C-A106-F963C37D5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tr-TR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Scale Out</a:t>
            </a:r>
            <a:r>
              <a:rPr lang="tr-TR" dirty="0"/>
              <a:t>: Uygulamanın aynısından bir instance daha ayağa kaldırmamız gerekir.</a:t>
            </a:r>
          </a:p>
          <a:p>
            <a:pPr marL="0" indent="0">
              <a:buNone/>
            </a:pP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Scale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Up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:</a:t>
            </a:r>
            <a:r>
              <a:rPr lang="tr-TR" dirty="0"/>
              <a:t> Uygulamadaki donanımsal kaynakların artırılması</a:t>
            </a:r>
          </a:p>
        </p:txBody>
      </p:sp>
    </p:spTree>
    <p:extLst>
      <p:ext uri="{BB962C8B-B14F-4D97-AF65-F5344CB8AC3E}">
        <p14:creationId xmlns:p14="http://schemas.microsoft.com/office/powerpoint/2010/main" val="967014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CAA843-E5CA-4464-9C90-4734B60F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Micro Service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B539531-7757-4827-A7C2-77F627BEF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dirty="0"/>
              <a:t>Birbirinden bağımsız olarak geliştirilebilen, hayatını sürdürebilen ve diğer servisler ile iletişime geçebilen bir mimaridir.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84023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411EE20-2E3C-4FE5-AEC1-FB0C0227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Avantajları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24ED54-AB4C-4289-ACC4-4C35E682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32016" cy="394440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tr-TR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tr-TR" dirty="0">
                <a:ea typeface="+mn-lt"/>
                <a:cs typeface="+mn-lt"/>
              </a:rPr>
              <a:t>Birden fazla 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Database </a:t>
            </a:r>
            <a:r>
              <a:rPr lang="tr-TR" dirty="0">
                <a:ea typeface="+mn-lt"/>
                <a:cs typeface="+mn-lt"/>
              </a:rPr>
              <a:t>teknolojisi kullanabiliriz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tr-TR" dirty="0">
                <a:ea typeface="+mn-lt"/>
                <a:cs typeface="+mn-lt"/>
              </a:rPr>
              <a:t>Bağımsız 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Deploy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tr-TR" dirty="0">
                <a:ea typeface="+mn-lt"/>
                <a:cs typeface="+mn-lt"/>
              </a:rPr>
              <a:t>edilebilir.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tr-TR" dirty="0">
                <a:ea typeface="+mn-lt"/>
                <a:cs typeface="+mn-lt"/>
              </a:rPr>
              <a:t>Sadece Bir 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Domain’e </a:t>
            </a:r>
            <a:r>
              <a:rPr lang="tr-TR" dirty="0">
                <a:ea typeface="+mn-lt"/>
                <a:cs typeface="+mn-lt"/>
              </a:rPr>
              <a:t>odaklanır. Tek bir sorunun çözümüne odaklanır.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tr-TR" dirty="0">
                <a:ea typeface="+mn-lt"/>
                <a:cs typeface="+mn-lt"/>
              </a:rPr>
              <a:t>Daha küçük bir 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Code-Base </a:t>
            </a:r>
            <a:r>
              <a:rPr lang="tr-TR" dirty="0">
                <a:ea typeface="+mn-lt"/>
                <a:cs typeface="+mn-lt"/>
              </a:rPr>
              <a:t>de geliştirilir.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tr-TR" dirty="0">
                <a:ea typeface="+mn-lt"/>
                <a:cs typeface="+mn-lt"/>
              </a:rPr>
              <a:t>Yönetimi kolaydır.</a:t>
            </a:r>
            <a:endParaRPr lang="tr-TR" dirty="0"/>
          </a:p>
          <a:p>
            <a:pPr marL="285750" indent="-285750">
              <a:buFont typeface="Arial,Sans-Serif" panose="020B0604020202020204" pitchFamily="34" charset="0"/>
            </a:pPr>
            <a:r>
              <a:rPr lang="tr-TR" dirty="0"/>
              <a:t>Her ekip bir </a:t>
            </a:r>
            <a:r>
              <a:rPr lang="tr-TR" dirty="0" err="1"/>
              <a:t>microservices</a:t>
            </a:r>
            <a:r>
              <a:rPr lang="tr-TR" dirty="0"/>
              <a:t> üzerinde çalışabilir.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tr-TR" dirty="0"/>
              <a:t>Bağımsız bir şekilde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Scale-up, Scale-out</a:t>
            </a:r>
            <a:r>
              <a:rPr lang="tr-TR" dirty="0"/>
              <a:t> edilebilir. (Darboğaz)</a:t>
            </a:r>
          </a:p>
          <a:p>
            <a:pPr marL="285750" indent="-285750">
              <a:buFont typeface="Arial,Sans-Serif" panose="020B0604020202020204" pitchFamily="34" charset="0"/>
            </a:pPr>
            <a:r>
              <a:rPr lang="tr-TR" dirty="0"/>
              <a:t>Hata izolasyon seviyesi çok daha düşüktür.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(Fault Tolarance)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0637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656873-D39E-4617-9D99-8F404A033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Dezavantajları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A3C203-F24F-4B55-8DAF-69A864154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dirty="0" err="1"/>
              <a:t>Transaction</a:t>
            </a:r>
            <a:r>
              <a:rPr lang="tr-TR" dirty="0"/>
              <a:t> Yönetimi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(SAGA - 2PC)</a:t>
            </a:r>
          </a:p>
          <a:p>
            <a:r>
              <a:rPr lang="tr-TR" dirty="0"/>
              <a:t>Debugging Yönetimi</a:t>
            </a:r>
          </a:p>
          <a:p>
            <a:r>
              <a:rPr lang="tr-TR" dirty="0"/>
              <a:t>Kompleks olması sebebi ile iletişimin kompleks olması</a:t>
            </a:r>
          </a:p>
          <a:p>
            <a:r>
              <a:rPr lang="tr-TR" dirty="0" err="1"/>
              <a:t>Logging</a:t>
            </a:r>
            <a:r>
              <a:rPr lang="tr-TR" dirty="0"/>
              <a:t> Yönetimi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6678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2B41-EEF6-7F84-DD30-3E04E8AA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450"/>
            <a:ext cx="10515600" cy="859993"/>
          </a:xfrm>
        </p:spPr>
        <p:txBody>
          <a:bodyPr/>
          <a:lstStyle/>
          <a:p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Eğitim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 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Kataloğu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E04B-BEF6-9D88-223D-30B0CFD8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56444"/>
            <a:ext cx="10809303" cy="5450888"/>
          </a:xfrm>
        </p:spPr>
        <p:txBody>
          <a:bodyPr>
            <a:noAutofit/>
          </a:bodyPr>
          <a:lstStyle/>
          <a:p>
            <a:r>
              <a:rPr lang="tr-TR" sz="1600" b="1" dirty="0"/>
              <a:t>DOCKER (Docker Komutları)</a:t>
            </a:r>
          </a:p>
          <a:p>
            <a:pPr lvl="1"/>
            <a:r>
              <a:rPr lang="tr-TR" sz="1600" dirty="0"/>
              <a:t>Docker Container Kavramı</a:t>
            </a:r>
          </a:p>
          <a:p>
            <a:pPr lvl="1"/>
            <a:r>
              <a:rPr lang="tr-TR" sz="1600" dirty="0"/>
              <a:t>Docker Image Kavramı</a:t>
            </a:r>
          </a:p>
          <a:p>
            <a:pPr lvl="1"/>
            <a:r>
              <a:rPr lang="tr-TR" sz="1600" dirty="0"/>
              <a:t>Docker Network Kavramı</a:t>
            </a:r>
          </a:p>
          <a:p>
            <a:pPr lvl="1"/>
            <a:r>
              <a:rPr lang="tr-TR" sz="1600" dirty="0"/>
              <a:t>Docker Volume Kavramı</a:t>
            </a:r>
          </a:p>
          <a:p>
            <a:pPr lvl="1"/>
            <a:r>
              <a:rPr lang="tr-TR" sz="1600" dirty="0"/>
              <a:t>Docker Registry Kavramı</a:t>
            </a:r>
          </a:p>
          <a:p>
            <a:pPr lvl="1"/>
            <a:r>
              <a:rPr lang="tr-TR" sz="1600" dirty="0"/>
              <a:t>* Docker Cli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  <a:endParaRPr lang="tr-TR" sz="1600" dirty="0"/>
          </a:p>
          <a:p>
            <a:pPr lvl="1"/>
            <a:r>
              <a:rPr lang="tr-TR" sz="1600" dirty="0"/>
              <a:t>* Docker Desktop ve Docker Portainer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</a:p>
          <a:p>
            <a:r>
              <a:rPr lang="tr-TR" sz="1600" b="1" dirty="0"/>
              <a:t>Message Broker Kavramı </a:t>
            </a:r>
          </a:p>
          <a:p>
            <a:pPr lvl="1"/>
            <a:r>
              <a:rPr lang="tr-TR" sz="1600" dirty="0"/>
              <a:t>Producer</a:t>
            </a:r>
          </a:p>
          <a:p>
            <a:pPr lvl="1"/>
            <a:r>
              <a:rPr lang="tr-TR" sz="1600" dirty="0"/>
              <a:t>Consumer</a:t>
            </a:r>
          </a:p>
          <a:p>
            <a:pPr lvl="1"/>
            <a:r>
              <a:rPr lang="tr-TR" sz="1600" dirty="0"/>
              <a:t>Event,Command (Message)</a:t>
            </a:r>
          </a:p>
          <a:p>
            <a:pPr lvl="1"/>
            <a:r>
              <a:rPr lang="tr-TR" sz="1600" dirty="0"/>
              <a:t>Publish Subscribe Pattern</a:t>
            </a:r>
          </a:p>
          <a:p>
            <a:pPr lvl="1"/>
            <a:r>
              <a:rPr lang="tr-TR" sz="1600" dirty="0"/>
              <a:t>RabbitMq vs Kafka </a:t>
            </a:r>
          </a:p>
          <a:p>
            <a:pPr lvl="1"/>
            <a:r>
              <a:rPr lang="tr-TR" sz="1600" dirty="0"/>
              <a:t>RabitMq ve Kafka Avantajları Dezavantajları</a:t>
            </a:r>
          </a:p>
          <a:p>
            <a:pPr lvl="1"/>
            <a:r>
              <a:rPr lang="tr-TR" sz="1600" dirty="0"/>
              <a:t>Topic, Partation,Offset Kavramı (Kafka)</a:t>
            </a:r>
          </a:p>
          <a:p>
            <a:pPr lvl="1"/>
            <a:r>
              <a:rPr lang="tr-TR" sz="1600" dirty="0"/>
              <a:t>Exchage Kavramı (RabbitMq)</a:t>
            </a:r>
          </a:p>
          <a:p>
            <a:pPr lvl="1"/>
            <a:r>
              <a:rPr lang="tr-TR" sz="1600" dirty="0"/>
              <a:t>RabbitMq Cloud </a:t>
            </a:r>
          </a:p>
          <a:p>
            <a:pPr lvl="1"/>
            <a:r>
              <a:rPr lang="tr-TR" sz="1600" dirty="0"/>
              <a:t>* Docker ile RabbitMq Container kurulumu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</a:p>
          <a:p>
            <a:pPr marL="457200" lvl="1" indent="0">
              <a:buNone/>
            </a:pPr>
            <a:endParaRPr lang="tr-TR" sz="1600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tr-TR" sz="1600" dirty="0"/>
          </a:p>
          <a:p>
            <a:pPr marL="0" indent="0">
              <a:buNone/>
            </a:pPr>
            <a:endParaRPr lang="tr-TR" sz="1600" dirty="0"/>
          </a:p>
          <a:p>
            <a:endParaRPr lang="tr-TR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38146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244CF9-F35B-41EF-8380-06AE89A6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Micro Service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Communication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(İletişim)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75122EE-E16F-4138-BD6F-C76201472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Senkron (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Request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Driven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):</a:t>
            </a:r>
            <a:r>
              <a:rPr lang="tr-TR" dirty="0"/>
              <a:t> Bir </a:t>
            </a:r>
            <a:r>
              <a:rPr lang="tr-TR" dirty="0" err="1"/>
              <a:t>micro</a:t>
            </a:r>
            <a:r>
              <a:rPr lang="tr-TR" dirty="0"/>
              <a:t> </a:t>
            </a:r>
            <a:r>
              <a:rPr lang="tr-TR" dirty="0" err="1"/>
              <a:t>services</a:t>
            </a:r>
            <a:r>
              <a:rPr lang="tr-TR" dirty="0"/>
              <a:t> başka bir </a:t>
            </a:r>
            <a:r>
              <a:rPr lang="tr-TR" dirty="0" err="1"/>
              <a:t>micro</a:t>
            </a:r>
            <a:r>
              <a:rPr lang="tr-TR" dirty="0"/>
              <a:t> </a:t>
            </a:r>
            <a:r>
              <a:rPr lang="tr-TR" dirty="0" err="1"/>
              <a:t>services</a:t>
            </a:r>
            <a:r>
              <a:rPr lang="tr-TR" dirty="0"/>
              <a:t> istek attığında işlemin sonucunun dönmesi bekleniyorsa senkron bir iletişim vardır.  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Asenkron (Event Driven):</a:t>
            </a:r>
            <a:r>
              <a:rPr lang="tr-TR" dirty="0"/>
              <a:t> Arada bir mesaj kuyruk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(message queue)</a:t>
            </a:r>
            <a:r>
              <a:rPr lang="tr-TR" dirty="0"/>
              <a:t> sistemi vasıtası ile bir etkileşim söz konusu ise ve işlemin sonucunun dönmesi için beklemiyorsa asenkron bir iletişim vardır.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493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9F81742-0EE8-4F08-AF6B-F1C752A3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Request Driven vs Event Driven</a:t>
            </a:r>
            <a:endParaRPr lang="tr-T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DCC4B92-DB2F-405F-9663-5F6210359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tr-TR" dirty="0"/>
              <a:t>Performans için mümkün oldukça asenkron iletişim tercih edelim.</a:t>
            </a:r>
          </a:p>
          <a:p>
            <a:r>
              <a:rPr lang="tr-TR" dirty="0"/>
              <a:t>Eğer istek sonuncunda bir veriyi ekrana basma gibi bir ihtiyacımız varsa 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Request Driven</a:t>
            </a:r>
            <a:r>
              <a:rPr lang="tr-TR" dirty="0"/>
              <a:t>. </a:t>
            </a:r>
            <a:endParaRPr lang="tr-TR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tr-TR" dirty="0"/>
              <a:t>Eğer sadece bir operasyonun çalışması gibi bir durum söz konusu ise 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Event Driven</a:t>
            </a:r>
            <a:r>
              <a:rPr lang="tr-TR" dirty="0"/>
              <a:t> tercih edelim. </a:t>
            </a:r>
          </a:p>
          <a:p>
            <a:r>
              <a:rPr lang="tr-TR" dirty="0"/>
              <a:t>Genellikle servis isteklerin 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Request Driven</a:t>
            </a:r>
            <a:r>
              <a:rPr lang="tr-TR" dirty="0"/>
              <a:t> tercih edilmemesinin sebebi hata toleransının düşük olmasıdır. </a:t>
            </a:r>
            <a:r>
              <a:rPr lang="tr-TR" b="1" dirty="0" err="1">
                <a:solidFill>
                  <a:schemeClr val="accent2">
                    <a:lumMod val="75000"/>
                  </a:schemeClr>
                </a:solidFill>
              </a:rPr>
              <a:t>Retry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 </a:t>
            </a:r>
            <a:r>
              <a:rPr lang="tr-TR" b="1" dirty="0" err="1">
                <a:solidFill>
                  <a:schemeClr val="accent2">
                    <a:lumMod val="75000"/>
                  </a:schemeClr>
                </a:solidFill>
              </a:rPr>
              <a:t>Policy</a:t>
            </a:r>
            <a:r>
              <a:rPr lang="tr-TR" dirty="0"/>
              <a:t> uygulamamız gerekebilir. </a:t>
            </a:r>
          </a:p>
          <a:p>
            <a:r>
              <a:rPr lang="tr-TR" dirty="0">
                <a:solidFill>
                  <a:srgbClr val="000000"/>
                </a:solidFill>
              </a:rPr>
              <a:t>Uzun işlemlerde </a:t>
            </a:r>
            <a:r>
              <a:rPr lang="tr-TR" b="1" dirty="0" err="1">
                <a:solidFill>
                  <a:schemeClr val="accent2">
                    <a:lumMod val="75000"/>
                  </a:schemeClr>
                </a:solidFill>
              </a:rPr>
              <a:t>Event</a:t>
            </a:r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accent2">
                    <a:lumMod val="75000"/>
                  </a:schemeClr>
                </a:solidFill>
              </a:rPr>
              <a:t>Driven</a:t>
            </a:r>
            <a:r>
              <a:rPr lang="tr-TR" dirty="0">
                <a:solidFill>
                  <a:srgbClr val="000000"/>
                </a:solidFill>
              </a:rPr>
              <a:t> tercih edilir.</a:t>
            </a:r>
          </a:p>
        </p:txBody>
      </p:sp>
    </p:spTree>
    <p:extLst>
      <p:ext uri="{BB962C8B-B14F-4D97-AF65-F5344CB8AC3E}">
        <p14:creationId xmlns:p14="http://schemas.microsoft.com/office/powerpoint/2010/main" val="3010864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1F0B52-94AE-4C6B-B057-D826FC4EC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Request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Driven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vs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Event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Driven</a:t>
            </a:r>
            <a:endParaRPr lang="tr-T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Resim 7">
            <a:extLst>
              <a:ext uri="{FF2B5EF4-FFF2-40B4-BE49-F238E27FC236}">
                <a16:creationId xmlns:a16="http://schemas.microsoft.com/office/drawing/2014/main" id="{0520061D-A423-4556-A857-D77FC73D5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133" y="1857375"/>
            <a:ext cx="8276166" cy="3404658"/>
          </a:xfrm>
        </p:spPr>
      </p:pic>
    </p:spTree>
    <p:extLst>
      <p:ext uri="{BB962C8B-B14F-4D97-AF65-F5344CB8AC3E}">
        <p14:creationId xmlns:p14="http://schemas.microsoft.com/office/powerpoint/2010/main" val="3900606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0480-2956-62EE-B817-8FD41E5DF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Pub/Sub Mimarisi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B523-2BA0-0A1B-086F-99F9D5F53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solidFill>
                  <a:srgbClr val="292929"/>
                </a:solidFill>
                <a:latin typeface="source-serif-pro"/>
              </a:rPr>
              <a:t>D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ağıtık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uygulamalardan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anlık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gelen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mesajları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belirli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sırada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almaya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mesajları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kaybetmemeye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çalışırız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gelen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veriler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sorunsuz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şekilde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ulaştırılmaya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çalışılır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Pub/Sub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sistemi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işlemler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kullanılmaktadır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Pub/Sub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mimarisine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gelen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FIFO(first in first out)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ilk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giren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ilk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çıkacak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şekildedir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21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976A7-4F1D-5DCE-25BE-D5F74D9A4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Pub/Sub Mimarisi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6656CB1-C729-EF8F-5EFD-38DE537A8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90" y="1947835"/>
            <a:ext cx="7748336" cy="4240983"/>
          </a:xfrm>
        </p:spPr>
      </p:pic>
    </p:spTree>
    <p:extLst>
      <p:ext uri="{BB962C8B-B14F-4D97-AF65-F5344CB8AC3E}">
        <p14:creationId xmlns:p14="http://schemas.microsoft.com/office/powerpoint/2010/main" val="32481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F08456-02C3-4203-AE17-3D19A1B7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Message Broker Kavramı</a:t>
            </a:r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EF4267E5-CF60-418C-A2AF-3939981CF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754" y="2556970"/>
            <a:ext cx="7756525" cy="3586691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7D2E82B-2E10-406F-B258-FCF999B95E41}"/>
              </a:ext>
            </a:extLst>
          </p:cNvPr>
          <p:cNvSpPr txBox="1"/>
          <p:nvPr/>
        </p:nvSpPr>
        <p:spPr>
          <a:xfrm>
            <a:off x="718609" y="1470026"/>
            <a:ext cx="1076536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r-TR" sz="2400" dirty="0">
                <a:ea typeface="+mn-lt"/>
                <a:cs typeface="+mn-lt"/>
              </a:rPr>
              <a:t>Bir uygulamadan aldığı mesajları başka bir uygulamaya ileterek uygulamalar arasında bilgi alış verişini sağlamaktadır.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564327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2FDB10D-A82A-4661-8FCA-84C1B4F9D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Message Broker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E1B578-A183-4D02-B987-25D796206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Producer</a:t>
            </a:r>
            <a:r>
              <a:rPr lang="tr-TR" dirty="0">
                <a:ea typeface="+mn-lt"/>
                <a:cs typeface="+mn-lt"/>
              </a:rPr>
              <a:t> : Mesajı atan kaynak uygulamadır.</a:t>
            </a:r>
          </a:p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Queue :</a:t>
            </a:r>
            <a:r>
              <a:rPr lang="tr-TR" dirty="0"/>
              <a:t> </a:t>
            </a:r>
            <a:r>
              <a:rPr lang="tr-TR" dirty="0">
                <a:ea typeface="+mn-lt"/>
                <a:cs typeface="+mn-lt"/>
              </a:rPr>
              <a:t>Gönderilen mesajlar </a:t>
            </a:r>
            <a:r>
              <a:rPr lang="tr-TR" dirty="0" err="1">
                <a:ea typeface="+mn-lt"/>
                <a:cs typeface="+mn-lt"/>
              </a:rPr>
              <a:t>alıcaya</a:t>
            </a:r>
            <a:r>
              <a:rPr lang="tr-TR" dirty="0">
                <a:ea typeface="+mn-lt"/>
                <a:cs typeface="+mn-lt"/>
              </a:rPr>
              <a:t> ulaştırılmadan önce bir sıraya konur. Gelen yoğunluğa göre veya alıcıya erişilemediği durumlarda, gelen tüm mesajlar </a:t>
            </a:r>
            <a:r>
              <a:rPr lang="tr-TR" dirty="0" err="1">
                <a:ea typeface="+mn-lt"/>
                <a:cs typeface="+mn-lt"/>
              </a:rPr>
              <a:t>Queue’de</a:t>
            </a:r>
            <a:r>
              <a:rPr lang="tr-TR" dirty="0">
                <a:ea typeface="+mn-lt"/>
                <a:cs typeface="+mn-lt"/>
              </a:rPr>
              <a:t> yani </a:t>
            </a:r>
            <a:r>
              <a:rPr lang="tr-TR" dirty="0" err="1">
                <a:ea typeface="+mn-lt"/>
                <a:cs typeface="+mn-lt"/>
              </a:rPr>
              <a:t>memory’de</a:t>
            </a:r>
            <a:r>
              <a:rPr lang="tr-TR" dirty="0">
                <a:ea typeface="+mn-lt"/>
                <a:cs typeface="+mn-lt"/>
              </a:rPr>
              <a:t> saklanır. Eğer bu süreç uzun sürer ise </a:t>
            </a:r>
            <a:r>
              <a:rPr lang="tr-TR" dirty="0" err="1">
                <a:ea typeface="+mn-lt"/>
                <a:cs typeface="+mn-lt"/>
              </a:rPr>
              <a:t>memory</a:t>
            </a:r>
            <a:r>
              <a:rPr lang="tr-TR" dirty="0">
                <a:ea typeface="+mn-lt"/>
                <a:cs typeface="+mn-lt"/>
              </a:rPr>
              <a:t> şişebilir. Ayrıca </a:t>
            </a:r>
            <a:r>
              <a:rPr lang="tr-TR" dirty="0" err="1">
                <a:ea typeface="+mn-lt"/>
                <a:cs typeface="+mn-lt"/>
              </a:rPr>
              <a:t>server’ın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 dirty="0" err="1">
                <a:ea typeface="+mn-lt"/>
                <a:cs typeface="+mn-lt"/>
              </a:rPr>
              <a:t>restart</a:t>
            </a:r>
            <a:r>
              <a:rPr lang="tr-TR" dirty="0">
                <a:ea typeface="+mn-lt"/>
                <a:cs typeface="+mn-lt"/>
              </a:rPr>
              <a:t> edilmesi durumunda ilgili mesajlar kaybolabilir.</a:t>
            </a:r>
          </a:p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Consumer:</a:t>
            </a:r>
            <a:r>
              <a:rPr lang="tr-TR" dirty="0"/>
              <a:t> </a:t>
            </a:r>
            <a:r>
              <a:rPr lang="tr-TR" dirty="0">
                <a:ea typeface="+mn-lt"/>
                <a:cs typeface="+mn-lt"/>
              </a:rPr>
              <a:t>Gönderilen mesajı karşılayan sunucudur. Kısaca ilgili kuyruğu(Queue)’</a:t>
            </a:r>
            <a:r>
              <a:rPr lang="tr-TR" dirty="0" err="1">
                <a:ea typeface="+mn-lt"/>
                <a:cs typeface="+mn-lt"/>
              </a:rPr>
              <a:t>yu</a:t>
            </a:r>
            <a:r>
              <a:rPr lang="tr-TR" dirty="0">
                <a:ea typeface="+mn-lt"/>
                <a:cs typeface="+mn-lt"/>
              </a:rPr>
              <a:t> dinleyen taraftır.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14958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42B140-7BCB-47A8-A1F0-B53ABA4D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Mesaj Tipleri (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Event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3754C8F-418E-45CB-A8A4-10B6F6476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tr-TR" sz="2400" dirty="0">
                <a:ea typeface="+mn-lt"/>
                <a:cs typeface="+mn-lt"/>
              </a:rPr>
              <a:t>Olay mesajları bir olayın gerçekleştiğini tüm uygulamalara duyurmak için mesajlaşma sistemine iletilen mesajlardır.</a:t>
            </a:r>
          </a:p>
          <a:p>
            <a:pPr marL="0" indent="0">
              <a:buNone/>
            </a:pPr>
            <a:endParaRPr lang="tr-TR" sz="2400" dirty="0"/>
          </a:p>
          <a:p>
            <a:pPr marL="457200" indent="-457200"/>
            <a:r>
              <a:rPr lang="tr-TR" sz="2400" dirty="0"/>
              <a:t>Daha az veri taşır</a:t>
            </a:r>
          </a:p>
          <a:p>
            <a:pPr marL="457200" indent="-457200"/>
            <a:r>
              <a:rPr lang="tr-TR" sz="2400" dirty="0"/>
              <a:t>Bir sonuç döndürme kaygısı barındırmaz</a:t>
            </a:r>
          </a:p>
          <a:p>
            <a:pPr marL="457200" indent="-457200"/>
            <a:r>
              <a:rPr lang="tr-TR" sz="2400" dirty="0"/>
              <a:t>Bildirim mantıklı çalışır</a:t>
            </a:r>
          </a:p>
          <a:p>
            <a:pPr marL="457200" indent="-457200"/>
            <a:r>
              <a:rPr lang="tr-TR" sz="2400" dirty="0">
                <a:ea typeface="+mn-lt"/>
                <a:cs typeface="+mn-lt"/>
              </a:rPr>
              <a:t>Olay mesajları tüm sisteme bildirileceği için </a:t>
            </a:r>
            <a:r>
              <a:rPr lang="tr-TR" sz="2400" dirty="0" err="1">
                <a:ea typeface="+mn-lt"/>
                <a:cs typeface="+mn-lt"/>
              </a:rPr>
              <a:t>fanout-exchange’e</a:t>
            </a:r>
            <a:r>
              <a:rPr lang="tr-TR" sz="2400" dirty="0">
                <a:ea typeface="+mn-lt"/>
                <a:cs typeface="+mn-lt"/>
              </a:rPr>
              <a:t> iletilir. Mesajın tüm sisteme yayılması sebebiyle </a:t>
            </a:r>
            <a:r>
              <a:rPr lang="tr-TR" sz="2400" dirty="0" err="1">
                <a:ea typeface="+mn-lt"/>
                <a:cs typeface="+mn-lt"/>
              </a:rPr>
              <a:t>message</a:t>
            </a:r>
            <a:r>
              <a:rPr lang="tr-TR" sz="2400" dirty="0">
                <a:ea typeface="+mn-lt"/>
                <a:cs typeface="+mn-lt"/>
              </a:rPr>
              <a:t> broker ile iletişim</a:t>
            </a:r>
            <a:r>
              <a:rPr lang="tr-TR" sz="2400" i="1" dirty="0">
                <a:ea typeface="+mn-lt"/>
                <a:cs typeface="+mn-lt"/>
              </a:rPr>
              <a:t> yayımla</a:t>
            </a:r>
            <a:r>
              <a:rPr lang="tr-TR" sz="2400" dirty="0">
                <a:ea typeface="+mn-lt"/>
                <a:cs typeface="+mn-lt"/>
              </a:rPr>
              <a:t> 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publish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)</a:t>
            </a:r>
            <a:r>
              <a:rPr lang="tr-TR" sz="2400" dirty="0">
                <a:ea typeface="+mn-lt"/>
                <a:cs typeface="+mn-lt"/>
              </a:rPr>
              <a:t> metoduyla gerçekleşir.</a:t>
            </a:r>
          </a:p>
          <a:p>
            <a:pPr marL="457200" indent="-457200"/>
            <a:r>
              <a:rPr lang="tr-TR" sz="2400" dirty="0"/>
              <a:t>Geçmiş zaman ekini kullanarak isimlendirilir. </a:t>
            </a:r>
            <a:r>
              <a:rPr lang="tr-TR" sz="2400" b="1" dirty="0" err="1"/>
              <a:t>Created</a:t>
            </a:r>
            <a:endParaRPr 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25096789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D6D1218-A081-437D-99AB-0D5A20246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Mesaj Tipleri (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Command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-Message)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C55522-9FBA-4D3F-965C-4918FCD9E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tr-TR" sz="2400" dirty="0">
                <a:ea typeface="+mn-lt"/>
                <a:cs typeface="+mn-lt"/>
              </a:rPr>
              <a:t>Emir mesajları bir talebin yerine getirilmesi için tüketicinin tetiklenmesi amacıyla </a:t>
            </a:r>
            <a:r>
              <a:rPr lang="tr-TR" sz="2400" dirty="0" err="1">
                <a:ea typeface="+mn-lt"/>
                <a:cs typeface="+mn-lt"/>
              </a:rPr>
              <a:t>message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broker’e</a:t>
            </a:r>
            <a:r>
              <a:rPr lang="tr-TR" sz="2400" dirty="0">
                <a:ea typeface="+mn-lt"/>
                <a:cs typeface="+mn-lt"/>
              </a:rPr>
              <a:t> iletilen mesajlardır. </a:t>
            </a:r>
            <a:endParaRPr lang="tr-TR" sz="2400" dirty="0"/>
          </a:p>
          <a:p>
            <a:pPr marL="0" indent="0">
              <a:buNone/>
            </a:pPr>
            <a:endParaRPr lang="tr-TR" sz="2400" dirty="0"/>
          </a:p>
          <a:p>
            <a:pPr marL="457200" indent="-457200"/>
            <a:r>
              <a:rPr lang="tr-TR" sz="2400" dirty="0"/>
              <a:t>Emir kipinde tanımlanır. </a:t>
            </a:r>
            <a:r>
              <a:rPr lang="tr-TR" sz="2400" dirty="0" err="1"/>
              <a:t>CreateOrderCommand</a:t>
            </a:r>
            <a:endParaRPr lang="tr-TR" sz="2400"/>
          </a:p>
          <a:p>
            <a:pPr marL="457200" indent="-457200"/>
            <a:r>
              <a:rPr lang="tr-TR" sz="2400" dirty="0"/>
              <a:t>Daha fazla veri taşır.</a:t>
            </a:r>
          </a:p>
          <a:p>
            <a:pPr marL="457200" indent="-457200"/>
            <a:r>
              <a:rPr lang="tr-TR" sz="2400" dirty="0"/>
              <a:t>Tek bir 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</a:rPr>
              <a:t>consumer</a:t>
            </a:r>
            <a:r>
              <a:rPr lang="tr-TR" sz="2400" dirty="0"/>
              <a:t> tarafından işlenir. </a:t>
            </a:r>
            <a:r>
              <a:rPr lang="tr-TR" sz="2400" dirty="0" err="1"/>
              <a:t>OrderHandler</a:t>
            </a:r>
            <a:endParaRPr lang="tr-TR" sz="2400" dirty="0"/>
          </a:p>
          <a:p>
            <a:pPr marL="457200" indent="-457200"/>
            <a:r>
              <a:rPr lang="tr-TR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Direct-</a:t>
            </a:r>
            <a:r>
              <a:rPr lang="tr-TR" sz="2400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exchange</a:t>
            </a:r>
            <a:r>
              <a:rPr lang="tr-TR" sz="2400" dirty="0">
                <a:ea typeface="+mn-lt"/>
                <a:cs typeface="+mn-lt"/>
              </a:rPr>
              <a:t> tipini kullanır</a:t>
            </a:r>
          </a:p>
          <a:p>
            <a:pPr marL="457200" indent="-457200"/>
            <a:r>
              <a:rPr lang="tr-TR" sz="2400" dirty="0">
                <a:ea typeface="+mn-lt"/>
                <a:cs typeface="+mn-lt"/>
              </a:rPr>
              <a:t>Broker ile iletişim 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</a:t>
            </a:r>
            <a:r>
              <a:rPr lang="tr-TR" sz="240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send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)</a:t>
            </a:r>
            <a:r>
              <a:rPr lang="tr-TR" sz="2400" dirty="0">
                <a:ea typeface="+mn-lt"/>
                <a:cs typeface="+mn-lt"/>
              </a:rPr>
              <a:t> metoduyla yürütülür.</a:t>
            </a:r>
            <a:endParaRPr lang="tr-TR" sz="2400" dirty="0"/>
          </a:p>
          <a:p>
            <a:pPr marL="457200" indent="-457200"/>
            <a:endParaRPr lang="tr-TR" dirty="0"/>
          </a:p>
          <a:p>
            <a:pPr marL="457200" indent="-457200"/>
            <a:endParaRPr lang="tr-TR" dirty="0"/>
          </a:p>
          <a:p>
            <a:pPr marL="457200" indent="-457200"/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428653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01C2ACA-A74C-4E83-8D32-B122B95BF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Message </a:t>
            </a:r>
            <a:r>
              <a:rPr lang="tr-TR" dirty="0" err="1">
                <a:solidFill>
                  <a:schemeClr val="accent2">
                    <a:lumMod val="75000"/>
                  </a:schemeClr>
                </a:solidFill>
              </a:rPr>
              <a:t>Brokers</a:t>
            </a:r>
          </a:p>
        </p:txBody>
      </p:sp>
      <p:pic>
        <p:nvPicPr>
          <p:cNvPr id="7" name="Resim 7">
            <a:extLst>
              <a:ext uri="{FF2B5EF4-FFF2-40B4-BE49-F238E27FC236}">
                <a16:creationId xmlns:a16="http://schemas.microsoft.com/office/drawing/2014/main" id="{5D9B9158-FBC4-4608-AA71-A0D5A2BAF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2437" y="2522537"/>
            <a:ext cx="4101042" cy="1524000"/>
          </a:xfrm>
        </p:spPr>
      </p:pic>
      <p:pic>
        <p:nvPicPr>
          <p:cNvPr id="8" name="Resim 8">
            <a:extLst>
              <a:ext uri="{FF2B5EF4-FFF2-40B4-BE49-F238E27FC236}">
                <a16:creationId xmlns:a16="http://schemas.microsoft.com/office/drawing/2014/main" id="{F8101DBE-8072-48D3-AC3C-528889E3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984" y="3081866"/>
            <a:ext cx="3706283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78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30A4-3ECC-BA02-710B-D0A2EB49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Eğitim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 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Kataloğu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	</a:t>
            </a:r>
            <a:r>
              <a:rPr lang="tr-TR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4A09-B86D-D767-CA13-93442AB47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788"/>
            <a:ext cx="10515600" cy="5137485"/>
          </a:xfrm>
        </p:spPr>
        <p:txBody>
          <a:bodyPr>
            <a:noAutofit/>
          </a:bodyPr>
          <a:lstStyle/>
          <a:p>
            <a:r>
              <a:rPr lang="tr-TR" sz="1600" b="1" dirty="0"/>
              <a:t>SOLID Prensipleri</a:t>
            </a:r>
          </a:p>
          <a:p>
            <a:pPr lvl="1"/>
            <a:r>
              <a:rPr lang="tr-TR" sz="1600" dirty="0"/>
              <a:t>SRP (Single Responsibity)</a:t>
            </a:r>
          </a:p>
          <a:p>
            <a:pPr lvl="1"/>
            <a:r>
              <a:rPr lang="tr-TR" sz="1600" dirty="0"/>
              <a:t>OCP (Open Close Principle)</a:t>
            </a:r>
          </a:p>
          <a:p>
            <a:pPr lvl="1"/>
            <a:r>
              <a:rPr lang="tr-TR" sz="1600" dirty="0"/>
              <a:t>LSP (Liskov Substituation Principle)</a:t>
            </a:r>
          </a:p>
          <a:p>
            <a:pPr lvl="1"/>
            <a:r>
              <a:rPr lang="tr-TR" sz="1600" dirty="0"/>
              <a:t>ISP (Interface Seggragation Principle)</a:t>
            </a:r>
          </a:p>
          <a:p>
            <a:pPr lvl="1"/>
            <a:r>
              <a:rPr lang="tr-TR" sz="1600" dirty="0"/>
              <a:t>DIP (Dependency Inversion Principle)</a:t>
            </a:r>
          </a:p>
          <a:p>
            <a:r>
              <a:rPr lang="tr-TR" sz="1600" b="1" dirty="0"/>
              <a:t>IoC Kavramı (Inversion Of Control)</a:t>
            </a:r>
          </a:p>
          <a:p>
            <a:pPr lvl="1"/>
            <a:r>
              <a:rPr lang="tr-TR" sz="1600" dirty="0"/>
              <a:t>Dependency Injection Kavramı</a:t>
            </a:r>
          </a:p>
          <a:p>
            <a:pPr lvl="1"/>
            <a:r>
              <a:rPr lang="tr-TR" sz="1600" dirty="0"/>
              <a:t>IoC Container Kavramı</a:t>
            </a:r>
          </a:p>
          <a:p>
            <a:pPr lvl="2"/>
            <a:r>
              <a:rPr lang="tr-TR" sz="1600" dirty="0"/>
              <a:t>Register, Resolve,Lifetime (Transient, Request Based, Singleton)</a:t>
            </a:r>
          </a:p>
          <a:p>
            <a:pPr lvl="2"/>
            <a:r>
              <a:rPr lang="tr-TR" sz="1600" dirty="0"/>
              <a:t>AutoFAC, Unity, Ninject, StructureMap, Castle Windsor, Net Core </a:t>
            </a:r>
            <a:endParaRPr lang="tr-TR" sz="1600" b="1" dirty="0"/>
          </a:p>
          <a:p>
            <a:r>
              <a:rPr lang="tr-TR" sz="1600" b="1" dirty="0"/>
              <a:t>Clean Architecture  (Temiz Mimari)</a:t>
            </a:r>
          </a:p>
          <a:p>
            <a:pPr lvl="1"/>
            <a:r>
              <a:rPr lang="tr-TR" sz="1600" dirty="0"/>
              <a:t>Domain Layer</a:t>
            </a:r>
          </a:p>
          <a:p>
            <a:pPr lvl="1"/>
            <a:r>
              <a:rPr lang="tr-TR" sz="1600" dirty="0"/>
              <a:t>Application Layer</a:t>
            </a:r>
          </a:p>
          <a:p>
            <a:pPr lvl="1"/>
            <a:r>
              <a:rPr lang="tr-TR" sz="1600" dirty="0"/>
              <a:t>Presentation Layer</a:t>
            </a:r>
          </a:p>
          <a:p>
            <a:pPr lvl="1"/>
            <a:r>
              <a:rPr lang="tr-TR" sz="1600" dirty="0"/>
              <a:t>Infrastructure Layer</a:t>
            </a:r>
          </a:p>
        </p:txBody>
      </p:sp>
    </p:spTree>
    <p:extLst>
      <p:ext uri="{BB962C8B-B14F-4D97-AF65-F5344CB8AC3E}">
        <p14:creationId xmlns:p14="http://schemas.microsoft.com/office/powerpoint/2010/main" val="1459901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2BC9-9BB7-FBBC-37B0-0538DF60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Kafka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B5682-BB98-97A7-CB27-D571A758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Kafka </a:t>
            </a:r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dumb-broker / smart consumer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modelini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kullanılır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Bunun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anlamı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; broker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kendisinden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talep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edildiğinde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o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verir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ancak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iletilip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iletilmediği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ilgilenmez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queue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içerisinde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cursor’ın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nerede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kaldığını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bilmez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Cursor’ın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nerede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kaldığını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consumer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bilmek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zorundadır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Genellikle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büyük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ölçekli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mesajlaşma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uygulamalarında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streaming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uygulamalarında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kullanılır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58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77F1-1C9F-A795-E9F2-32337082F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Kafka Topic, Partion, Offset Kavramı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E114C-055C-A3B9-A704-3AE35000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Topic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kullanıcı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tanımlı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kategori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ismidir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Mesajların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tutulduğu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yerdir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Veritabınındaki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tabloya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benzer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sz="24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Bir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veya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birden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fazla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bölümden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(partitions)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meydana</a:t>
            </a:r>
            <a:r>
              <a:rPr lang="en-US" sz="2400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sz="2400" b="0" i="0" dirty="0" err="1">
                <a:solidFill>
                  <a:srgbClr val="292929"/>
                </a:solidFill>
                <a:effectLst/>
                <a:latin typeface="source-serif-pro"/>
              </a:rPr>
              <a:t>gelirler</a:t>
            </a:r>
            <a:endParaRPr lang="tr-TR" sz="240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n-US" sz="2400" dirty="0">
                <a:solidFill>
                  <a:srgbClr val="292929"/>
                </a:solidFill>
                <a:latin typeface="source-serif-pro"/>
              </a:rPr>
              <a:t>Veri </a:t>
            </a:r>
            <a:r>
              <a:rPr lang="en-US" sz="2400" dirty="0" err="1">
                <a:solidFill>
                  <a:srgbClr val="292929"/>
                </a:solidFill>
                <a:latin typeface="source-serif-pro"/>
              </a:rPr>
              <a:t>bir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source-serif-pro"/>
              </a:rPr>
              <a:t>kez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source-serif-pro"/>
              </a:rPr>
              <a:t>bir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source-serif-pro"/>
              </a:rPr>
              <a:t>partition’a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source-serif-pro"/>
              </a:rPr>
              <a:t>yazıldıktan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source-serif-pro"/>
              </a:rPr>
              <a:t>sonra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source-serif-pro"/>
              </a:rPr>
              <a:t>bir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source-serif-pro"/>
              </a:rPr>
              <a:t>daha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 </a:t>
            </a:r>
            <a:r>
              <a:rPr lang="en-US" sz="2400" dirty="0" err="1">
                <a:solidFill>
                  <a:srgbClr val="292929"/>
                </a:solidFill>
                <a:latin typeface="source-serif-pro"/>
              </a:rPr>
              <a:t>değiştirilemez</a:t>
            </a:r>
            <a:r>
              <a:rPr lang="en-US" sz="2400" dirty="0">
                <a:solidFill>
                  <a:srgbClr val="292929"/>
                </a:solidFill>
                <a:latin typeface="source-serif-pro"/>
              </a:rPr>
              <a:t>.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(immutability)</a:t>
            </a:r>
            <a:endParaRPr lang="tr-TR" sz="2400" dirty="0">
              <a:solidFill>
                <a:schemeClr val="accent2">
                  <a:lumMod val="75000"/>
                </a:schemeClr>
              </a:solidFill>
              <a:latin typeface="source-serif-pro"/>
            </a:endParaRPr>
          </a:p>
          <a:p>
            <a:r>
              <a:rPr lang="tr-TR" sz="2400" dirty="0">
                <a:latin typeface="source-serif-pro"/>
              </a:rPr>
              <a:t>Mesajlar partition’lara sıralı olarak ve değiştirilemez olarak eklenirler ve artan şekilde bir kimlik değeri alırlar. Bu değere </a:t>
            </a:r>
            <a:r>
              <a:rPr lang="tr-TR" sz="2400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offset</a:t>
            </a:r>
            <a:r>
              <a:rPr lang="tr-TR" sz="2400" dirty="0">
                <a:latin typeface="source-serif-pro"/>
              </a:rPr>
              <a:t> denir.</a:t>
            </a:r>
          </a:p>
          <a:p>
            <a:r>
              <a:rPr lang="tr-TR" sz="2400" dirty="0">
                <a:latin typeface="source-serif-pro"/>
              </a:rPr>
              <a:t>Bir mesajın partition ve offset değeri değişmez. Mesaj okuma işleminden sonra kaybolmaz, tekrar erişim mümkündür.</a:t>
            </a:r>
          </a:p>
        </p:txBody>
      </p:sp>
    </p:spTree>
    <p:extLst>
      <p:ext uri="{BB962C8B-B14F-4D97-AF65-F5344CB8AC3E}">
        <p14:creationId xmlns:p14="http://schemas.microsoft.com/office/powerpoint/2010/main" val="3425381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E801-505E-C246-DDD5-979860ADE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Kafka Topic, Partion, Offset Kavramı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EA3F8-B57B-EB4B-CF11-0045987AE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872" y="1690688"/>
            <a:ext cx="7083769" cy="4409151"/>
          </a:xfrm>
        </p:spPr>
      </p:pic>
    </p:spTree>
    <p:extLst>
      <p:ext uri="{BB962C8B-B14F-4D97-AF65-F5344CB8AC3E}">
        <p14:creationId xmlns:p14="http://schemas.microsoft.com/office/powerpoint/2010/main" val="1005018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932A0-5AD8-7B48-4367-813871234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Kafka Avantajları	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4AEB0-2EE4-9FB1-46CB-8F2BDFB1B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Çok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fazla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sayıda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mesajlaşma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yapılıyorsa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saniyede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100k ideal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ancak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gerekli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konfigürasyon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saniyede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kaç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milyon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mesajlaşmanın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üstesinden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gelebilir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Stream Processing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yapıyorsanız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Kolay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ölçeklenebilir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Cluster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yapısına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ihtiyaç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varsa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Mesajların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kalıcı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olmasını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istiyorsanız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(persistency)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Event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odaklı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mimari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varsa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consumer’lar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almak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broker’ı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tetikleyecekse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),</a:t>
            </a:r>
            <a:endParaRPr lang="tr-TR" dirty="0">
              <a:solidFill>
                <a:srgbClr val="292929"/>
              </a:solidFill>
              <a:latin typeface="source-serif-pro"/>
            </a:endParaRP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Consumer’ların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offline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olduğu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durumlarda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kaybolmamasını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istiyorsanız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35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A5B1C-4418-C072-4D0B-81DEA562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Kafka Dezavantajları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709A9-83A1-5ED6-2925-AD46BD294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Tek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protokol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kullanılıyor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.(Native Kafka Protocol)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Geliştirme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ortamınız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.NET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piyasadaki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SDK’lardan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kullanmak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zorundasınız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Resmi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destek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vermiyorlar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tr-TR" dirty="0">
                <a:solidFill>
                  <a:srgbClr val="292929"/>
                </a:solidFill>
                <a:latin typeface="source-serif-pro"/>
              </a:rPr>
              <a:t>Mesajların iletiminden consumer sorumludur. </a:t>
            </a:r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089919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1FD5B-0DC7-E426-00A9-A3255598D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RabbitMq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376F6-68B0-4CC1-B7AE-7F9CD4B74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RabbitMQ </a:t>
            </a:r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smart-broker /dumb consumer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modelini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burada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cursor’ın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nerede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kaldığını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broker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bilmek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zorundadır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Broker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iletilip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iletilmediğini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kendisine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ulaşan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acknowledge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sayesinde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takip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eder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Böylece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consumer’a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iletimi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garanti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altına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alınmış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olur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</a:p>
          <a:p>
            <a:endParaRPr lang="tr-TR" dirty="0">
              <a:solidFill>
                <a:srgbClr val="292929"/>
              </a:solidFill>
              <a:latin typeface="source-serif-pro"/>
            </a:endParaRPr>
          </a:p>
          <a:p>
            <a:r>
              <a:rPr lang="en-US" b="0" i="0" dirty="0">
                <a:effectLst/>
                <a:latin typeface="sohne"/>
              </a:rPr>
              <a:t>Advanced Message Queuing Protocol 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ohne"/>
              </a:rPr>
              <a:t>(AMQP) </a:t>
            </a:r>
            <a:r>
              <a:rPr lang="en-US" b="0" i="0" dirty="0" err="1">
                <a:effectLst/>
                <a:latin typeface="sohne"/>
              </a:rPr>
              <a:t>protokolünü</a:t>
            </a:r>
            <a:r>
              <a:rPr lang="en-US" b="0" i="0" dirty="0">
                <a:effectLst/>
                <a:latin typeface="sohne"/>
              </a:rPr>
              <a:t> </a:t>
            </a:r>
            <a:r>
              <a:rPr lang="en-US" b="0" i="0" dirty="0" err="1">
                <a:effectLst/>
                <a:latin typeface="sohne"/>
              </a:rPr>
              <a:t>kullanarak</a:t>
            </a:r>
            <a:r>
              <a:rPr lang="en-US" b="0" i="0" dirty="0">
                <a:effectLst/>
                <a:latin typeface="sohne"/>
              </a:rPr>
              <a:t> </a:t>
            </a:r>
            <a:r>
              <a:rPr lang="en-US" b="0" i="0" dirty="0" err="1">
                <a:effectLst/>
                <a:latin typeface="sohne"/>
              </a:rPr>
              <a:t>uygulamalar</a:t>
            </a:r>
            <a:r>
              <a:rPr lang="en-US" b="0" i="0" dirty="0">
                <a:effectLst/>
                <a:latin typeface="sohne"/>
              </a:rPr>
              <a:t> </a:t>
            </a:r>
            <a:r>
              <a:rPr lang="en-US" b="0" i="0" dirty="0" err="1">
                <a:effectLst/>
                <a:latin typeface="sohne"/>
              </a:rPr>
              <a:t>ve</a:t>
            </a:r>
            <a:r>
              <a:rPr lang="en-US" b="0" i="0" dirty="0">
                <a:effectLst/>
                <a:latin typeface="sohne"/>
              </a:rPr>
              <a:t> </a:t>
            </a:r>
            <a:r>
              <a:rPr lang="en-US" b="0" i="0" dirty="0" err="1">
                <a:effectLst/>
                <a:latin typeface="sohne"/>
              </a:rPr>
              <a:t>sunucular</a:t>
            </a:r>
            <a:r>
              <a:rPr lang="en-US" b="0" i="0" dirty="0">
                <a:effectLst/>
                <a:latin typeface="sohne"/>
              </a:rPr>
              <a:t> </a:t>
            </a:r>
            <a:r>
              <a:rPr lang="en-US" b="0" i="0" dirty="0" err="1">
                <a:effectLst/>
                <a:latin typeface="sohne"/>
              </a:rPr>
              <a:t>arası</a:t>
            </a:r>
            <a:r>
              <a:rPr lang="en-US" b="0" i="0" dirty="0">
                <a:effectLst/>
                <a:latin typeface="sohne"/>
              </a:rPr>
              <a:t> </a:t>
            </a:r>
            <a:r>
              <a:rPr lang="en-US" b="0" i="0" dirty="0" err="1">
                <a:effectLst/>
                <a:latin typeface="sohne"/>
              </a:rPr>
              <a:t>veri</a:t>
            </a:r>
            <a:r>
              <a:rPr lang="en-US" b="0" i="0" dirty="0">
                <a:effectLst/>
                <a:latin typeface="sohne"/>
              </a:rPr>
              <a:t> </a:t>
            </a:r>
            <a:r>
              <a:rPr lang="en-US" b="0" i="0" dirty="0" err="1">
                <a:effectLst/>
                <a:latin typeface="sohne"/>
              </a:rPr>
              <a:t>alışverişini</a:t>
            </a:r>
            <a:r>
              <a:rPr lang="en-US" b="0" i="0" dirty="0">
                <a:effectLst/>
                <a:latin typeface="sohne"/>
              </a:rPr>
              <a:t> </a:t>
            </a:r>
            <a:r>
              <a:rPr lang="en-US" b="0" i="0" dirty="0" err="1">
                <a:effectLst/>
                <a:latin typeface="sohne"/>
              </a:rPr>
              <a:t>sağlar</a:t>
            </a:r>
            <a:r>
              <a:rPr lang="en-US" b="0" i="0" dirty="0">
                <a:effectLst/>
                <a:latin typeface="sohne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938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C593B-D92F-15E6-45F4-548827283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Exchange (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M</a:t>
            </a:r>
            <a:r>
              <a:rPr lang="en-US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essage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 </a:t>
            </a:r>
            <a:r>
              <a:rPr lang="tr-TR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R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outing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latin typeface="source-serif-pro"/>
              </a:rPr>
              <a:t>A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gent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) Kavramı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8E708-2AE9-DBFB-113C-169A7BA6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tr-TR" dirty="0"/>
              <a:t>roducer</a:t>
            </a:r>
            <a:r>
              <a:rPr lang="en-US" dirty="0"/>
              <a:t>’dan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mesajları</a:t>
            </a:r>
            <a:r>
              <a:rPr lang="en-US" dirty="0"/>
              <a:t> </a:t>
            </a:r>
            <a:r>
              <a:rPr lang="en-US" dirty="0" err="1"/>
              <a:t>alıp</a:t>
            </a:r>
            <a:r>
              <a:rPr lang="en-US" dirty="0"/>
              <a:t> </a:t>
            </a:r>
            <a:r>
              <a:rPr lang="en-US" dirty="0" err="1"/>
              <a:t>Queue’ya</a:t>
            </a:r>
            <a:r>
              <a:rPr lang="en-US" dirty="0"/>
              <a:t> </a:t>
            </a:r>
            <a:r>
              <a:rPr lang="en-US" dirty="0" err="1"/>
              <a:t>yönlendiren</a:t>
            </a:r>
            <a:r>
              <a:rPr lang="en-US" dirty="0"/>
              <a:t> </a:t>
            </a:r>
            <a:r>
              <a:rPr lang="en-US" dirty="0" err="1"/>
              <a:t>yapı</a:t>
            </a:r>
            <a:r>
              <a:rPr lang="tr-TR" dirty="0"/>
              <a:t>dır</a:t>
            </a:r>
            <a:r>
              <a:rPr lang="en-US" dirty="0"/>
              <a:t>.</a:t>
            </a:r>
            <a:endParaRPr lang="tr-TR" dirty="0"/>
          </a:p>
          <a:p>
            <a:endParaRPr lang="tr-TR" dirty="0"/>
          </a:p>
          <a:p>
            <a:r>
              <a:rPr lang="en-US" dirty="0"/>
              <a:t>Exchange Type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Producer</a:t>
            </a:r>
            <a:r>
              <a:rPr lang="en-US" dirty="0"/>
              <a:t> </a:t>
            </a:r>
            <a:r>
              <a:rPr lang="tr-TR" dirty="0"/>
              <a:t>tarafı </a:t>
            </a:r>
            <a:r>
              <a:rPr lang="en-US" dirty="0" err="1"/>
              <a:t>ilgilenir</a:t>
            </a:r>
            <a:r>
              <a:rPr lang="en-US" dirty="0"/>
              <a:t>. Consumer,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Queue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ilgilenir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8705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3086C-61A4-4495-CCB4-767ECE25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solidFill>
                  <a:schemeClr val="accent2">
                    <a:lumMod val="75000"/>
                  </a:schemeClr>
                </a:solidFill>
                <a:effectLst/>
                <a:latin typeface="sohne"/>
              </a:rPr>
              <a:t>Direct Exchange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1AF39-2BB9-03FD-EABC-9174E4EC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Default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Exchange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tipidir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Routing-Key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bazlı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Queue’ya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gönderir</a:t>
            </a:r>
            <a:r>
              <a:rPr lang="tr-TR" dirty="0">
                <a:solidFill>
                  <a:srgbClr val="292929"/>
                </a:solidFill>
                <a:latin typeface="source-serif-pro"/>
              </a:rPr>
              <a:t> ve M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esaj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ilgili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Routing-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Key’e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bind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edilmiş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tüm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Queue’lara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Bulmaz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ignore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edilir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E0FE77F-80AF-5FBF-A5F6-85C3AFFFD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03" y="3086197"/>
            <a:ext cx="7456581" cy="364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24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397B-ABF1-6B66-E3F0-65137CA3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solidFill>
                  <a:schemeClr val="accent2">
                    <a:lumMod val="75000"/>
                  </a:schemeClr>
                </a:solidFill>
                <a:effectLst/>
                <a:latin typeface="sohne"/>
              </a:rPr>
              <a:t>Header Exchange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78AF-FBCF-DA74-33A5-CE781A7C6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9530"/>
            <a:ext cx="10515600" cy="3859742"/>
          </a:xfrm>
        </p:spPr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Routing-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Key’e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değilde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birlikte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gönderilen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header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değeri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Queue’ya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bind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edilmiş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değeri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“x-match”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key’ine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verilen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all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any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değerine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match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eder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uygun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queue’lara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748BB3B-7329-296B-265B-8AB1D3481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48" y="3256385"/>
            <a:ext cx="7176851" cy="346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64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63B6A-1438-79A1-C681-6F3BC017F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solidFill>
                  <a:schemeClr val="accent2">
                    <a:lumMod val="75000"/>
                  </a:schemeClr>
                </a:solidFill>
                <a:effectLst/>
                <a:latin typeface="sohne"/>
              </a:rPr>
              <a:t>Fanout Exchange</a:t>
            </a:r>
            <a:r>
              <a:rPr lang="tr-TR" i="0" dirty="0">
                <a:solidFill>
                  <a:schemeClr val="accent2">
                    <a:lumMod val="75000"/>
                  </a:schemeClr>
                </a:solidFill>
                <a:effectLst/>
                <a:latin typeface="sohne"/>
              </a:rPr>
              <a:t> (Broadcast)</a:t>
            </a:r>
            <a:endParaRPr lang="en-US" i="0" dirty="0">
              <a:solidFill>
                <a:schemeClr val="accent2">
                  <a:lumMod val="75000"/>
                </a:schemeClr>
              </a:solidFill>
              <a:effectLst/>
              <a:latin typeface="soh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2D478-1158-AFAD-C0E7-B6B2D157C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exchange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bağlı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tüm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queue’lara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exchange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tipidir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Bu exchange tipi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aynı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fazla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queue’ya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iletilmesi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ihtiyacı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uygundur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5BE836E-A23F-044B-7AC4-AD60DECA6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440" y="3326518"/>
            <a:ext cx="7094433" cy="31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5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AB77-B7C0-7562-CFA3-7CB8813E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Eğitim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 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Kataloğu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C101A-A6EF-9F6F-EE04-705352B24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161"/>
            <a:ext cx="10738282" cy="5125714"/>
          </a:xfrm>
        </p:spPr>
        <p:txBody>
          <a:bodyPr>
            <a:normAutofit/>
          </a:bodyPr>
          <a:lstStyle/>
          <a:p>
            <a:r>
              <a:rPr lang="tr-TR" sz="1600" b="1" dirty="0"/>
              <a:t>Domain Driven Design (Modal Güdümlü Programlama)</a:t>
            </a:r>
          </a:p>
          <a:p>
            <a:pPr lvl="1"/>
            <a:r>
              <a:rPr lang="tr-TR" sz="1600" dirty="0"/>
              <a:t>Entities, Event, Domain Service, Aggregate Root, Value Object, Bounded Context  Kavramı</a:t>
            </a:r>
          </a:p>
          <a:p>
            <a:pPr lvl="1"/>
            <a:r>
              <a:rPr lang="tr-TR" sz="1600" dirty="0"/>
              <a:t>* Order Micro Service Domain Layer Tasarımı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  <a:endParaRPr lang="tr-TR" sz="1600" dirty="0"/>
          </a:p>
          <a:p>
            <a:r>
              <a:rPr lang="tr-TR" sz="1600" b="1" dirty="0"/>
              <a:t>CQSR (Command Query Seggragation Principle) Kavramı</a:t>
            </a:r>
          </a:p>
          <a:p>
            <a:pPr lvl="1"/>
            <a:r>
              <a:rPr lang="tr-TR" sz="1600" dirty="0"/>
              <a:t>* Order Micro Service MediatR kütüphenesi ile Application Layer Tasarımı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</a:p>
          <a:p>
            <a:r>
              <a:rPr lang="tr-TR" sz="1600" b="1" dirty="0"/>
              <a:t>Identity Service Kavramı</a:t>
            </a:r>
          </a:p>
          <a:p>
            <a:pPr lvl="1"/>
            <a:r>
              <a:rPr lang="tr-TR" sz="1600" dirty="0"/>
              <a:t>JWT ile Token Based Authentication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</a:p>
          <a:p>
            <a:r>
              <a:rPr lang="tr-TR" sz="1600" b="1" dirty="0"/>
              <a:t>API Gateway Kavramı </a:t>
            </a:r>
          </a:p>
          <a:p>
            <a:pPr lvl="1"/>
            <a:r>
              <a:rPr lang="tr-TR" sz="1600" dirty="0"/>
              <a:t>Ocelot, Kong, İstio en çok kullanılan api gateway </a:t>
            </a:r>
          </a:p>
          <a:p>
            <a:pPr lvl="1"/>
            <a:r>
              <a:rPr lang="tr-TR" sz="1600" dirty="0"/>
              <a:t>* Ocelot ile Api Gateway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</a:p>
          <a:p>
            <a:r>
              <a:rPr lang="tr-TR" sz="1600" b="1" dirty="0"/>
              <a:t>Service Discovery Kavramı</a:t>
            </a:r>
          </a:p>
          <a:p>
            <a:pPr lvl="1"/>
            <a:r>
              <a:rPr lang="tr-TR" sz="1600" dirty="0"/>
              <a:t>Netflix Eureka,Consul</a:t>
            </a:r>
          </a:p>
          <a:p>
            <a:pPr lvl="1"/>
            <a:r>
              <a:rPr lang="tr-TR" sz="1600" dirty="0"/>
              <a:t>* Consul ile Service Discovery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</a:p>
          <a:p>
            <a:pPr lvl="1"/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569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2382-E339-0DA4-20B8-1F706EDC1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dirty="0">
                <a:solidFill>
                  <a:schemeClr val="accent2">
                    <a:lumMod val="75000"/>
                  </a:schemeClr>
                </a:solidFill>
                <a:effectLst/>
                <a:latin typeface="sohne"/>
              </a:rPr>
              <a:t>Topic Exchange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E1AFB-768E-F8B7-AF63-F0C23B83A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Gönderilen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header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gönderilen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Routing-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Key’in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Queue’nun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bind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edildiği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Routing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Pattern’e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eşleştirmesi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Queue’ya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iletilmesi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sağlanır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Belli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patternelere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iletilmesi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istenildiğinde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kullanılabilir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AD2372B-1647-83D1-9941-06DC121C8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01" y="3429000"/>
            <a:ext cx="5624778" cy="32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97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E4E7-A783-3851-9232-696B663B2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RabbitMq Avantajları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433EC-BE7A-A156-643F-6E55F0C52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Farklı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protokoller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kullanmak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istiyorsanız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(AMQP 0–9–1, STOMP, MQTT, AMQP 1.0),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Yüksek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performansa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ihtiyaç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varsa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Kolay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entegrasyon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istiyorsanız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dokümantasyonu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oldukça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güçlü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çok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client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library’si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mevcut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),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Geliştirme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ortamınız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.Net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resmi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desteği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var),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Farklı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topolojilere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uyumlu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olmasını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istiyorsanız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ulaşmasını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garanti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altına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almak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istiyorsanız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Kafka’ya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göre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daha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sayıda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mesajlaşma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yapılıyorsa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saniyede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20k ideal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ancak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saniyede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milyon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mesajlaşmayı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da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kaldırabilecek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biçimde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geliştirildi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),</a:t>
            </a:r>
          </a:p>
          <a:p>
            <a:r>
              <a:rPr lang="en-US" i="0" dirty="0" err="1">
                <a:solidFill>
                  <a:srgbClr val="292929"/>
                </a:solidFill>
                <a:effectLst/>
                <a:latin typeface="source-serif-pro"/>
              </a:rPr>
              <a:t>Cursor’ın</a:t>
            </a:r>
            <a:r>
              <a:rPr lang="en-US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i="0" dirty="0" err="1">
                <a:solidFill>
                  <a:srgbClr val="292929"/>
                </a:solidFill>
                <a:effectLst/>
                <a:latin typeface="source-serif-pro"/>
              </a:rPr>
              <a:t>queue’da</a:t>
            </a:r>
            <a:r>
              <a:rPr lang="en-US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i="0" dirty="0" err="1">
                <a:solidFill>
                  <a:srgbClr val="292929"/>
                </a:solidFill>
                <a:effectLst/>
                <a:latin typeface="source-serif-pro"/>
              </a:rPr>
              <a:t>nerede</a:t>
            </a:r>
            <a:r>
              <a:rPr lang="en-US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i="0" dirty="0" err="1">
                <a:solidFill>
                  <a:srgbClr val="292929"/>
                </a:solidFill>
                <a:effectLst/>
                <a:latin typeface="source-serif-pro"/>
              </a:rPr>
              <a:t>kaldığını</a:t>
            </a:r>
            <a:r>
              <a:rPr lang="en-US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i="0" dirty="0" err="1">
                <a:solidFill>
                  <a:srgbClr val="292929"/>
                </a:solidFill>
                <a:effectLst/>
                <a:latin typeface="source-serif-pro"/>
              </a:rPr>
              <a:t>broker’ın</a:t>
            </a:r>
            <a:r>
              <a:rPr lang="en-US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i="0" dirty="0" err="1">
                <a:solidFill>
                  <a:srgbClr val="292929"/>
                </a:solidFill>
                <a:effectLst/>
                <a:latin typeface="source-serif-pro"/>
              </a:rPr>
              <a:t>belirlemesini</a:t>
            </a:r>
            <a:r>
              <a:rPr lang="en-US" i="0" dirty="0">
                <a:solidFill>
                  <a:srgbClr val="292929"/>
                </a:solidFill>
                <a:effectLst/>
                <a:latin typeface="source-serif-pro"/>
              </a:rPr>
              <a:t> (broker-centric) </a:t>
            </a:r>
            <a:r>
              <a:rPr lang="en-US" i="0" dirty="0" err="1">
                <a:solidFill>
                  <a:srgbClr val="292929"/>
                </a:solidFill>
                <a:effectLst/>
                <a:latin typeface="source-serif-pro"/>
              </a:rPr>
              <a:t>istiyorsanız</a:t>
            </a:r>
            <a:r>
              <a:rPr lang="tr-TR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386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E345-EB95-686A-C457-0849643C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RabbitMq Dezavantajları</a:t>
            </a:r>
            <a:r>
              <a:rPr lang="tr-TR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A2802-9049-436F-A1F4-2EC8CD8D9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Queue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içerisinde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filtreleme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yapmak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veriyi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güncellemek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istiyorsanız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bunu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doğrudan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yapamıyorsunuz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Data flow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veya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processing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frameworklerine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ihtiyaç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var. (Apache Beam, Spark,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Flink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vs.)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Consumer’ların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online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olduğunu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var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sayar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acknowledge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gelmediği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sürece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durumunu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beklemede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işaretler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Yüksek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hacimli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mesajlaşma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uygun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olmayabilir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Mesajların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kalıcı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(persistent)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olması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persistent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modunda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kullanmanız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gerekmektedir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Aksi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takdirde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RabbitMQ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servisi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restart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olduğunda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tüm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mesajlar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kaybolacaktır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32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28B9-6E6E-B9CD-B920-BA13E38C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Nedir ?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2DF7E-56EB-A973-FEB8-6BC7A529B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Docker,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hafif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sanallaştırılmış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ortamlarda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uygulamalar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geliştirmek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dağıtmak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ve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yönetmek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için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kullanılan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açık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kaynaklı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bir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kapsayıcı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platformudur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Linux Kernel’e eklenen Linux Containers (LXC) üzerine kurulu bir altyapıya sahiptir.</a:t>
            </a:r>
            <a:endParaRPr lang="tr-TR" dirty="0">
              <a:solidFill>
                <a:srgbClr val="292929"/>
              </a:solidFill>
              <a:latin typeface="source-serif-pro"/>
            </a:endParaRP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70298E0-037B-86B1-39AC-B9C83CB30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244" y="3429000"/>
            <a:ext cx="6238408" cy="33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01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D9F6-D5DF-C018-CF12-AF8393A7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Nedir ?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5AA2-437B-1943-7190-705E81371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**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Mac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Windows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üzerinde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docker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çalıştırıp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kurarsanız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docker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kendisi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sanal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sunucu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kurup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kendisini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onun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üstünde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koşturu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r.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 Bu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yüzden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docker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içerisindeki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bazı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dosyalara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eriş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ilmez olur.</a:t>
            </a:r>
          </a:p>
          <a:p>
            <a:endParaRPr lang="tr-TR" dirty="0"/>
          </a:p>
          <a:p>
            <a:pPr marL="0" indent="0">
              <a:buNone/>
            </a:pP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**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Ancak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production da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linux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üzerinde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koşarken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docker a 100% hakim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oluyoruz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C50BF2-8D0D-B7DA-A5AA-1E534EDA5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12" y="4603115"/>
            <a:ext cx="6880860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17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453A-C2BC-3725-E6E3-F7A01ADC0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vs Virtual Machine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F7E61-270B-E38E-4EF7-E9F1D9F3F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Docker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sanal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makineden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farklı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bütün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sanal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işletim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sistemi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oluşturmak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yerine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linux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çekirdeğini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paylaşarak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birbirinden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izole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şekilde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sistemi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kullanmasına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olanak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sağlıyor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4134855-BEE0-2302-ED65-A11E1837B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20" y="3033395"/>
            <a:ext cx="684276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19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69407-DD9D-2A45-4DD5-53D8A2E3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Bileşenleri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88F46-7F49-FDF1-E01A-26CC26B28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Container: </a:t>
            </a:r>
            <a:r>
              <a:rPr lang="tr-TR" dirty="0"/>
              <a:t>Paketlenmiş Imageleri çalıştırabileceğimiz alanlardır.</a:t>
            </a:r>
          </a:p>
          <a:p>
            <a:pPr marL="0" indent="0">
              <a:buNone/>
            </a:pPr>
            <a:endParaRPr lang="tr-TR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Image : </a:t>
            </a:r>
            <a:r>
              <a:rPr lang="tr-TR" dirty="0"/>
              <a:t>Çalıştırmak istediğimiz uygulamaların paketlenmiş halidir.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Dockerfile: </a:t>
            </a:r>
            <a:r>
              <a:rPr lang="tr-TR" dirty="0"/>
              <a:t> Docker image nasıl oluşturulacağına ilişkin bir dizi talimattan oluşan bir komut dosyasıdır.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734124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324D2-0E4F-53D0-6368-C46991A8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Bileşenleri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5FA88-BBD5-5760-9A37-7A9BAC43A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Volume: 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Bu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yardımcı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araç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kullanıcıların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verileri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kaydetmesine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, </a:t>
            </a:r>
            <a:r>
              <a:rPr lang="tr-TR" b="0" i="0" dirty="0">
                <a:solidFill>
                  <a:srgbClr val="000000"/>
                </a:solidFill>
                <a:effectLst/>
                <a:latin typeface="Inter"/>
              </a:rPr>
              <a:t>container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arasında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paylaşmasına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ve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yenilerine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bağlamasına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olanak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tanır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. </a:t>
            </a:r>
            <a:endParaRPr lang="tr-TR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tr-TR" dirty="0">
              <a:solidFill>
                <a:srgbClr val="000000"/>
              </a:solidFill>
              <a:latin typeface="Inter"/>
            </a:endParaRPr>
          </a:p>
          <a:p>
            <a:pPr marL="0" indent="0">
              <a:buNone/>
            </a:pPr>
            <a:r>
              <a:rPr lang="tr-TR" b="1" i="0" dirty="0">
                <a:solidFill>
                  <a:srgbClr val="000000"/>
                </a:solidFill>
                <a:effectLst/>
                <a:latin typeface="Inter"/>
              </a:rPr>
              <a:t>** </a:t>
            </a:r>
            <a:r>
              <a:rPr lang="en-US" b="1" i="0" dirty="0">
                <a:solidFill>
                  <a:schemeClr val="accent2">
                    <a:lumMod val="75000"/>
                  </a:schemeClr>
                </a:solidFill>
                <a:effectLst/>
                <a:latin typeface="Inter"/>
              </a:rPr>
              <a:t>Docker volumes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, ana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bilgisayarda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depolandıkları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için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tr-TR" b="0" i="0" dirty="0">
                <a:solidFill>
                  <a:srgbClr val="000000"/>
                </a:solidFill>
                <a:effectLst/>
                <a:latin typeface="Inter"/>
              </a:rPr>
              <a:t>container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yaşam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döngüsünden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bağımsızdır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.</a:t>
            </a:r>
            <a:endParaRPr lang="tr-TR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tr-TR" dirty="0">
              <a:solidFill>
                <a:srgbClr val="000000"/>
              </a:solidFill>
              <a:latin typeface="Inter"/>
            </a:endParaRPr>
          </a:p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  <a:latin typeface="Inter"/>
              </a:rPr>
              <a:t>Docker Network: 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Containerlar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’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birbiri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arasında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iletişim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kurması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aynı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network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içerisinde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yapılandırılması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gerekmektedir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. İşte bu noktada Docker Network ile Container Port’a bağlı kalmaksızın containerların birbirleri ile iletişim kurmalarını sağlarız. Default da containerlar ‘bridge network’ bağlıdır.</a:t>
            </a:r>
            <a:endParaRPr lang="tr-TR" b="0" i="0" dirty="0">
              <a:solidFill>
                <a:srgbClr val="000000"/>
              </a:solidFill>
              <a:effectLst/>
              <a:latin typeface="Inter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47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A837-4213-9469-6BF2-8B982E6A0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Bileşenleri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9A9ED-C2A1-4032-61DA-902917F7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Registry </a:t>
            </a:r>
            <a:r>
              <a:rPr lang="tr-TR" dirty="0"/>
              <a:t>: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Docker image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lerin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saklandığı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yeri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temsil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eder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Docker default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olarak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Docker Hub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da image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leri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arayacak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şekilde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yapılandırılmıştır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tr-TR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Docker Hub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Docker image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’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lerinin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paylaşıldığı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saklandığı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depodur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marL="0" indent="0">
              <a:buNone/>
            </a:pPr>
            <a:endParaRPr lang="tr-TR" dirty="0">
              <a:solidFill>
                <a:srgbClr val="292929"/>
              </a:solidFill>
              <a:latin typeface="source-serif-pro"/>
            </a:endParaRPr>
          </a:p>
          <a:p>
            <a:pPr marL="0" indent="0">
              <a:buNone/>
            </a:pPr>
            <a:r>
              <a:rPr lang="tr-TR" b="0" i="0" dirty="0">
                <a:solidFill>
                  <a:schemeClr val="accent2">
                    <a:lumMod val="75000"/>
                  </a:schemeClr>
                </a:solidFill>
                <a:effectLst/>
                <a:latin typeface="source-serif-pro"/>
              </a:rPr>
              <a:t>Docker Engine: 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ana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makineye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kurulur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ve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Docker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sisteminin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çekirdeğini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temsil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eder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. Bir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çalışma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zamanı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sistemi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, </a:t>
            </a:r>
            <a:r>
              <a:rPr lang="tr-TR" b="0" i="0" dirty="0">
                <a:solidFill>
                  <a:schemeClr val="accent2">
                    <a:lumMod val="75000"/>
                  </a:schemeClr>
                </a:solidFill>
                <a:effectLst/>
                <a:latin typeface="Inter"/>
              </a:rPr>
              <a:t>container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oluşturan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ve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yöneten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temeldeki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Inter"/>
              </a:rPr>
              <a:t>istemci-sunucu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"/>
              </a:rPr>
              <a:t>teknolojisidir</a:t>
            </a:r>
            <a:r>
              <a:rPr lang="en-US" b="0" i="0" dirty="0">
                <a:solidFill>
                  <a:srgbClr val="000000"/>
                </a:solidFill>
                <a:effectLst/>
                <a:latin typeface="Inter"/>
              </a:rPr>
              <a:t>.</a:t>
            </a:r>
            <a:r>
              <a:rPr lang="tr-TR" b="0" i="0" dirty="0">
                <a:solidFill>
                  <a:srgbClr val="000000"/>
                </a:solidFill>
                <a:effectLst/>
                <a:latin typeface="Inter"/>
              </a:rPr>
              <a:t> (DockerErd,RestAPI,CLI)</a:t>
            </a:r>
          </a:p>
          <a:p>
            <a:pPr marL="0" indent="0">
              <a:buNone/>
            </a:pPr>
            <a:endParaRPr lang="tr-TR" dirty="0">
              <a:solidFill>
                <a:srgbClr val="000000"/>
              </a:solidFill>
              <a:latin typeface="Inter"/>
            </a:endParaRPr>
          </a:p>
          <a:p>
            <a:pPr marL="0" indent="0">
              <a:buNone/>
            </a:pPr>
            <a:endParaRPr lang="tr-TR" dirty="0">
              <a:solidFill>
                <a:srgbClr val="292929"/>
              </a:solidFill>
              <a:latin typeface="source-serif-pro"/>
            </a:endParaRPr>
          </a:p>
          <a:p>
            <a:pPr marL="0" indent="0">
              <a:buNone/>
            </a:pPr>
            <a:endParaRPr lang="tr-TR" dirty="0">
              <a:solidFill>
                <a:srgbClr val="292929"/>
              </a:solidFill>
              <a:latin typeface="source-serif-pro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47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A83A-F709-F51E-5D14-2128E76CD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Bileşenleri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6519-4C5F-2AAA-BA08-8DFADEE88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AvenirBold"/>
              </a:rPr>
              <a:t>Docker Compose</a:t>
            </a:r>
            <a:r>
              <a:rPr lang="tr-TR" b="0" i="0" dirty="0">
                <a:solidFill>
                  <a:schemeClr val="accent2">
                    <a:lumMod val="75000"/>
                  </a:schemeClr>
                </a:solidFill>
                <a:effectLst/>
                <a:latin typeface="AvenirBold"/>
              </a:rPr>
              <a:t> : </a:t>
            </a:r>
            <a:r>
              <a:rPr lang="tr-TR" dirty="0">
                <a:solidFill>
                  <a:srgbClr val="405261"/>
                </a:solidFill>
                <a:latin typeface="AvenirRegular"/>
              </a:rPr>
              <a:t>G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erekli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olan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tüm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servisleri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tek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bir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yerden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konfigüre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etmemize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ve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hepsini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tek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bir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komut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ile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oluşturup</a:t>
            </a:r>
            <a:r>
              <a:rPr lang="tr-TR" b="0" i="0" dirty="0">
                <a:solidFill>
                  <a:srgbClr val="405261"/>
                </a:solidFill>
                <a:effectLst/>
                <a:latin typeface="AvenirRegular"/>
              </a:rPr>
              <a:t> YAML dosyası olarak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,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çalıştırmamız</a:t>
            </a:r>
            <a:r>
              <a:rPr lang="tr-TR" b="0" i="0" dirty="0">
                <a:solidFill>
                  <a:srgbClr val="405261"/>
                </a:solidFill>
                <a:effectLst/>
                <a:latin typeface="AvenirRegular"/>
              </a:rPr>
              <a:t>a olanak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 </a:t>
            </a:r>
            <a:r>
              <a:rPr lang="en-US" b="0" i="0" dirty="0" err="1">
                <a:solidFill>
                  <a:srgbClr val="405261"/>
                </a:solidFill>
                <a:effectLst/>
                <a:latin typeface="AvenirRegular"/>
              </a:rPr>
              <a:t>sağlar</a:t>
            </a:r>
            <a:r>
              <a:rPr lang="en-US" b="0" i="0" dirty="0">
                <a:solidFill>
                  <a:srgbClr val="405261"/>
                </a:solidFill>
                <a:effectLst/>
                <a:latin typeface="AvenirRegular"/>
              </a:rPr>
              <a:t>.</a:t>
            </a:r>
            <a:endParaRPr lang="tr-TR" dirty="0"/>
          </a:p>
          <a:p>
            <a:pPr marL="0" indent="0">
              <a:buNone/>
            </a:pPr>
            <a:endParaRPr lang="tr-TR" dirty="0">
              <a:solidFill>
                <a:srgbClr val="405261"/>
              </a:solidFill>
              <a:latin typeface="AvenirBold"/>
            </a:endParaRPr>
          </a:p>
          <a:p>
            <a:r>
              <a:rPr lang="tr-TR" b="0" i="0" dirty="0">
                <a:solidFill>
                  <a:schemeClr val="accent2">
                    <a:lumMod val="75000"/>
                  </a:schemeClr>
                </a:solidFill>
                <a:effectLst/>
                <a:latin typeface="AvenirBold"/>
              </a:rPr>
              <a:t>Docker Swarm : 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Docker swarm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docker’ın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geliştirdiği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orkestrasyon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aracıdır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.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Yani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birden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fazla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docker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hostlu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ortamımızda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çalışan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docker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hostları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servisleri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ve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containerları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yönetmek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, cluster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yönetimini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sağlamak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için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kullanılan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bir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orkestrasyon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aracıdır</a:t>
            </a:r>
            <a:r>
              <a:rPr lang="tr-TR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  <a:endParaRPr lang="tr-TR" dirty="0">
              <a:solidFill>
                <a:srgbClr val="292929"/>
              </a:solidFill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1375908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350D9-BB96-B793-57B7-317AB2F2E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Eğitim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 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Kataloğu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E5E95-9013-AE4F-6A48-AC952052E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505"/>
            <a:ext cx="10515600" cy="5257800"/>
          </a:xfrm>
        </p:spPr>
        <p:txBody>
          <a:bodyPr>
            <a:noAutofit/>
          </a:bodyPr>
          <a:lstStyle/>
          <a:p>
            <a:r>
              <a:rPr lang="tr-TR" sz="1600" b="1" dirty="0"/>
              <a:t>Mikro Hizmet Mimarileri Veri Tabanı Modellemesi</a:t>
            </a:r>
          </a:p>
          <a:p>
            <a:pPr lvl="1"/>
            <a:r>
              <a:rPr lang="tr-TR" sz="1600" dirty="0"/>
              <a:t>CAP Teoremi</a:t>
            </a:r>
          </a:p>
          <a:p>
            <a:pPr lvl="1"/>
            <a:r>
              <a:rPr lang="tr-TR" sz="1600" dirty="0"/>
              <a:t>Database izolasyon Kavramı</a:t>
            </a:r>
          </a:p>
          <a:p>
            <a:pPr lvl="1"/>
            <a:r>
              <a:rPr lang="tr-TR" sz="1600" dirty="0"/>
              <a:t>Denormalizasyon Kavramı</a:t>
            </a:r>
          </a:p>
          <a:p>
            <a:pPr lvl="1"/>
            <a:r>
              <a:rPr lang="tr-TR" sz="1600" dirty="0"/>
              <a:t>Eventual Consistency Kavramı</a:t>
            </a:r>
          </a:p>
          <a:p>
            <a:pPr lvl="1"/>
            <a:r>
              <a:rPr lang="tr-TR" sz="1600" dirty="0"/>
              <a:t>Distributed Transaction Kavramı</a:t>
            </a:r>
          </a:p>
          <a:p>
            <a:pPr lvl="2"/>
            <a:r>
              <a:rPr lang="tr-TR" sz="1600" dirty="0"/>
              <a:t>Two Phase Commit</a:t>
            </a:r>
          </a:p>
          <a:p>
            <a:pPr lvl="2"/>
            <a:r>
              <a:rPr lang="tr-TR" sz="1600" dirty="0"/>
              <a:t>Orchestration-Based</a:t>
            </a:r>
          </a:p>
          <a:p>
            <a:pPr lvl="2"/>
            <a:r>
              <a:rPr lang="tr-TR" sz="1600" dirty="0"/>
              <a:t>Choreography-Based</a:t>
            </a:r>
          </a:p>
          <a:p>
            <a:pPr lvl="1"/>
            <a:r>
              <a:rPr lang="tr-TR" sz="1600" dirty="0"/>
              <a:t>Outbox Pattern Kavramı</a:t>
            </a:r>
            <a:endParaRPr lang="tr-TR" sz="1600" b="1" dirty="0"/>
          </a:p>
          <a:p>
            <a:r>
              <a:rPr lang="tr-TR" sz="1600" b="1" dirty="0"/>
              <a:t>Mikro Hizmet Mimarilerinde Haberleşme şekilleri</a:t>
            </a:r>
          </a:p>
          <a:p>
            <a:pPr lvl="1"/>
            <a:r>
              <a:rPr lang="tr-TR" sz="1600" dirty="0"/>
              <a:t>Event Driven  </a:t>
            </a:r>
          </a:p>
          <a:p>
            <a:pPr lvl="2"/>
            <a:r>
              <a:rPr lang="tr-TR" sz="1600" dirty="0"/>
              <a:t>MassTransit,AzureServiceBus,Amazon SQS</a:t>
            </a:r>
          </a:p>
          <a:p>
            <a:pPr lvl="2"/>
            <a:r>
              <a:rPr lang="tr-TR" sz="1600" dirty="0"/>
              <a:t>* Net Core CAP ile Event Driven Haberleşme </a:t>
            </a:r>
            <a:r>
              <a:rPr lang="tr-TR" sz="1600" dirty="0">
                <a:solidFill>
                  <a:srgbClr val="FF0000"/>
                </a:solidFill>
              </a:rPr>
              <a:t>(LAB) </a:t>
            </a:r>
            <a:r>
              <a:rPr lang="tr-TR" sz="1600" dirty="0"/>
              <a:t>– Product Catalog Micro Service &amp; Order Micro Service -</a:t>
            </a:r>
            <a:endParaRPr lang="tr-TR" sz="1600" dirty="0">
              <a:solidFill>
                <a:srgbClr val="FF0000"/>
              </a:solidFill>
            </a:endParaRPr>
          </a:p>
          <a:p>
            <a:pPr lvl="1"/>
            <a:r>
              <a:rPr lang="tr-TR" sz="1600" dirty="0"/>
              <a:t>Request Driven </a:t>
            </a:r>
          </a:p>
          <a:p>
            <a:pPr lvl="2"/>
            <a:r>
              <a:rPr lang="tr-TR" sz="1600" dirty="0"/>
              <a:t>HttpClient</a:t>
            </a:r>
          </a:p>
          <a:p>
            <a:pPr lvl="2"/>
            <a:r>
              <a:rPr lang="tr-TR" sz="1600" dirty="0"/>
              <a:t>* RestSharp ile Request Driven Haberleşme </a:t>
            </a:r>
            <a:r>
              <a:rPr lang="tr-TR" sz="1600" dirty="0">
                <a:solidFill>
                  <a:srgbClr val="FF0000"/>
                </a:solidFill>
              </a:rPr>
              <a:t>(LAB)    </a:t>
            </a:r>
            <a:r>
              <a:rPr lang="tr-TR" sz="1600" dirty="0"/>
              <a:t>-Basket Micro Service &amp; Order Micro Service-</a:t>
            </a:r>
            <a:endParaRPr lang="tr-TR" sz="1600" b="1" dirty="0"/>
          </a:p>
        </p:txBody>
      </p:sp>
    </p:spTree>
    <p:extLst>
      <p:ext uri="{BB962C8B-B14F-4D97-AF65-F5344CB8AC3E}">
        <p14:creationId xmlns:p14="http://schemas.microsoft.com/office/powerpoint/2010/main" val="67220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D9CC-B6E9-FC15-6F03-63C5B230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i="0" dirty="0">
                <a:solidFill>
                  <a:schemeClr val="accent2">
                    <a:lumMod val="75000"/>
                  </a:schemeClr>
                </a:solidFill>
                <a:effectLst/>
                <a:latin typeface="AvenirBold"/>
              </a:rPr>
              <a:t>Docker Swarm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03FAE-0636-46AB-A364-5BCB7D85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SwarmKit üzerinde 2 mod vardır. Bunlar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Manager</a:t>
            </a:r>
            <a:r>
              <a:rPr lang="tr-TR" dirty="0"/>
              <a:t> ve 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Worker</a:t>
            </a:r>
            <a:r>
              <a:rPr lang="tr-TR" dirty="0"/>
              <a:t> modlarıdır. </a:t>
            </a:r>
          </a:p>
          <a:p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Manager Node : </a:t>
            </a:r>
            <a:r>
              <a:rPr lang="tr-TR" dirty="0"/>
              <a:t>Swarmkit’in ve diğer worker nodeların yönetimden sorumludur. (Leader ve Follower Node)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Worker Node: </a:t>
            </a:r>
            <a:r>
              <a:rPr lang="en-US" dirty="0"/>
              <a:t>Worker </a:t>
            </a:r>
            <a:r>
              <a:rPr lang="en-US" dirty="0" err="1"/>
              <a:t>Node’ları</a:t>
            </a:r>
            <a:r>
              <a:rPr lang="en-US" dirty="0"/>
              <a:t> </a:t>
            </a:r>
            <a:r>
              <a:rPr lang="en-US" dirty="0" err="1"/>
              <a:t>ise</a:t>
            </a:r>
            <a:r>
              <a:rPr lang="en-US" dirty="0"/>
              <a:t> manager </a:t>
            </a:r>
            <a:r>
              <a:rPr lang="en-US" dirty="0" err="1"/>
              <a:t>node’ları</a:t>
            </a:r>
            <a:r>
              <a:rPr lang="en-US" dirty="0"/>
              <a:t> </a:t>
            </a:r>
            <a:r>
              <a:rPr lang="en-US" dirty="0" err="1"/>
              <a:t>dinlemekte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workerlar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bağlantı</a:t>
            </a:r>
            <a:r>
              <a:rPr lang="en-US" dirty="0"/>
              <a:t> </a:t>
            </a:r>
            <a:r>
              <a:rPr lang="en-US" dirty="0" err="1"/>
              <a:t>sağlamaktadır</a:t>
            </a:r>
            <a:r>
              <a:rPr lang="en-US" dirty="0"/>
              <a:t>.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88531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55E9-B887-B47D-8A7F-4D92880C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0" i="0" dirty="0">
                <a:solidFill>
                  <a:schemeClr val="accent2">
                    <a:lumMod val="75000"/>
                  </a:schemeClr>
                </a:solidFill>
                <a:effectLst/>
                <a:latin typeface="AvenirBold"/>
              </a:rPr>
              <a:t>Docker Swarm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F17AC6-C3FA-5003-FCC2-0F1EC089028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3859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tr-TR" dirty="0">
              <a:latin typeface="AvenirBold"/>
            </a:endParaRP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D0971644-9ED5-BDF9-0CA7-A5660E07C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289" y="2184638"/>
            <a:ext cx="8117367" cy="3635666"/>
          </a:xfrm>
        </p:spPr>
      </p:pic>
    </p:spTree>
    <p:extLst>
      <p:ext uri="{BB962C8B-B14F-4D97-AF65-F5344CB8AC3E}">
        <p14:creationId xmlns:p14="http://schemas.microsoft.com/office/powerpoint/2010/main" val="206766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4CAB-1D49-5F0A-B350-92C85B79E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ile Kubernetes Farkları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8754540-634A-B938-393E-5C35447708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263454"/>
              </p:ext>
            </p:extLst>
          </p:nvPr>
        </p:nvGraphicFramePr>
        <p:xfrm>
          <a:off x="2032000" y="1147128"/>
          <a:ext cx="8128000" cy="549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475166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94453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Docker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Kubernetes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487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Birbirinden izole çalışan uygulamaları container etmek için kullanılır.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Birden çok konteyner’ı yönetmek için kullanılır.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1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CI süreçlerini otomatize etmek için kullanılır. (Continous Integration)  DockerFile, Docker Compose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CD süreçlerini otomatize etmek için kullanılır. (Continous Delivery)  Uygulama Konteynerlarını otomatik zamanlama yaparak yönetmek için kullanılır.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4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Birbirinden bağımısız izole çalışan konteynerları konfigüre etmek, oluşturmak ve dağıtmak için kullanılır.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Docker container clusterlarının yönetminin yapıldığı bir ekosistemdir.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865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Container Build etme, Docker Register Push etme gibi işlemler için kullanılır.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Container Build edilip Docker Hub’a Push edildikten sonra birden fazla instance üzerinde bu container’ı host etmek ile ilgilenir.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75017"/>
                  </a:ext>
                </a:extLst>
              </a:tr>
              <a:tr h="3148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12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190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E59D-808D-F262-54BF-A8BB221A0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Images Komutları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B1E69-E0E1-6FB0-DB95-49AD01E94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&gt; </a:t>
            </a:r>
            <a:r>
              <a:rPr lang="en-US" dirty="0"/>
              <a:t>docker image</a:t>
            </a:r>
            <a:r>
              <a:rPr lang="tr-TR" dirty="0"/>
              <a:t>s</a:t>
            </a:r>
          </a:p>
          <a:p>
            <a:r>
              <a:rPr lang="en-US" dirty="0"/>
              <a:t>&gt;</a:t>
            </a:r>
            <a:r>
              <a:rPr lang="tr-TR" dirty="0"/>
              <a:t> </a:t>
            </a:r>
            <a:r>
              <a:rPr lang="en-US" dirty="0"/>
              <a:t>docker</a:t>
            </a:r>
            <a:r>
              <a:rPr lang="tr-TR" dirty="0"/>
              <a:t> </a:t>
            </a:r>
            <a:r>
              <a:rPr lang="en-US" dirty="0"/>
              <a:t>rm</a:t>
            </a:r>
            <a:r>
              <a:rPr lang="tr-TR" dirty="0"/>
              <a:t>i</a:t>
            </a:r>
            <a:r>
              <a:rPr lang="en-US" dirty="0"/>
              <a:t> </a:t>
            </a:r>
            <a:r>
              <a:rPr lang="tr-TR" dirty="0"/>
              <a:t>&lt;image_id&gt;</a:t>
            </a:r>
            <a:r>
              <a:rPr lang="en-US" dirty="0"/>
              <a:t> </a:t>
            </a:r>
            <a:endParaRPr lang="tr-TR" dirty="0"/>
          </a:p>
          <a:p>
            <a:r>
              <a:rPr lang="en-US" dirty="0"/>
              <a:t>&gt;</a:t>
            </a:r>
            <a:r>
              <a:rPr lang="tr-TR" dirty="0"/>
              <a:t> </a:t>
            </a:r>
            <a:r>
              <a:rPr lang="en-US" dirty="0"/>
              <a:t>docker inspect </a:t>
            </a:r>
            <a:r>
              <a:rPr lang="tr-TR" dirty="0"/>
              <a:t>&lt;image_id&gt;</a:t>
            </a:r>
            <a:r>
              <a:rPr lang="en-US" dirty="0"/>
              <a:t> </a:t>
            </a:r>
            <a:endParaRPr lang="tr-TR" dirty="0"/>
          </a:p>
          <a:p>
            <a:r>
              <a:rPr lang="tr-TR" dirty="0"/>
              <a:t>&gt; docker build –t &lt;image_id&gt;</a:t>
            </a:r>
          </a:p>
          <a:p>
            <a:r>
              <a:rPr lang="tr-TR" dirty="0"/>
              <a:t>&gt; docker run –d &lt;image_id&gt;</a:t>
            </a:r>
          </a:p>
          <a:p>
            <a:r>
              <a:rPr lang="tr-TR" dirty="0"/>
              <a:t>&gt; docker run &lt;image_id&gt; -p &lt;port&gt;:&lt;docker_port&gt;</a:t>
            </a:r>
          </a:p>
          <a:p>
            <a:r>
              <a:rPr lang="tr-TR" dirty="0"/>
              <a:t>&gt; </a:t>
            </a:r>
            <a:r>
              <a:rPr lang="en-US" dirty="0"/>
              <a:t>docker pull</a:t>
            </a:r>
            <a:r>
              <a:rPr lang="tr-TR" dirty="0"/>
              <a:t> &lt;image_id&gt;:&lt;version&gt;</a:t>
            </a:r>
            <a:r>
              <a:rPr lang="en-US" dirty="0"/>
              <a:t> </a:t>
            </a:r>
            <a:endParaRPr lang="tr-TR" dirty="0"/>
          </a:p>
          <a:p>
            <a:r>
              <a:rPr lang="tr-TR" dirty="0"/>
              <a:t>&gt; </a:t>
            </a:r>
            <a:r>
              <a:rPr lang="en-US" dirty="0"/>
              <a:t>docker login / logout</a:t>
            </a:r>
            <a:endParaRPr lang="tr-TR" dirty="0"/>
          </a:p>
          <a:p>
            <a:r>
              <a:rPr lang="tr-TR" dirty="0"/>
              <a:t>&gt; </a:t>
            </a:r>
            <a:r>
              <a:rPr lang="en-US" dirty="0"/>
              <a:t>docker push</a:t>
            </a:r>
            <a:r>
              <a:rPr lang="tr-TR" dirty="0"/>
              <a:t> &lt;image_id&gt;</a:t>
            </a:r>
          </a:p>
          <a:p>
            <a:r>
              <a:rPr lang="tr-TR" dirty="0"/>
              <a:t>&gt; docker search &lt;image_id&gt;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50299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BEB3-15D0-7A6A-DD75-68F87B8A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 Container Komutları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74C3-8638-6C5B-7129-1E1416D11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r-TR" dirty="0"/>
              <a:t>&gt; </a:t>
            </a:r>
            <a:r>
              <a:rPr lang="en-US" dirty="0"/>
              <a:t>docker </a:t>
            </a:r>
            <a:r>
              <a:rPr lang="tr-TR" dirty="0"/>
              <a:t>ps</a:t>
            </a:r>
          </a:p>
          <a:p>
            <a:r>
              <a:rPr lang="tr-TR" dirty="0"/>
              <a:t>&gt; docker rm &lt;container_id&gt;</a:t>
            </a:r>
          </a:p>
          <a:p>
            <a:r>
              <a:rPr lang="tr-TR" dirty="0"/>
              <a:t>&gt; </a:t>
            </a:r>
            <a:r>
              <a:rPr lang="en-US" dirty="0"/>
              <a:t>docker inspect </a:t>
            </a:r>
            <a:r>
              <a:rPr lang="tr-TR" dirty="0"/>
              <a:t>&lt;container_id&gt;</a:t>
            </a:r>
            <a:r>
              <a:rPr lang="en-US" dirty="0"/>
              <a:t> </a:t>
            </a:r>
            <a:endParaRPr lang="tr-TR" dirty="0"/>
          </a:p>
          <a:p>
            <a:r>
              <a:rPr lang="tr-TR" dirty="0"/>
              <a:t>&gt; </a:t>
            </a:r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–a</a:t>
            </a:r>
            <a:endParaRPr lang="tr-TR" dirty="0"/>
          </a:p>
          <a:p>
            <a:r>
              <a:rPr lang="tr-TR" dirty="0"/>
              <a:t>&gt; docker container rename test1 test2</a:t>
            </a:r>
          </a:p>
          <a:p>
            <a:r>
              <a:rPr lang="tr-TR" dirty="0"/>
              <a:t>&gt; docker rm &lt;containerId&gt;</a:t>
            </a:r>
          </a:p>
          <a:p>
            <a:r>
              <a:rPr lang="tr-TR" dirty="0"/>
              <a:t>&gt; docker container prune </a:t>
            </a:r>
          </a:p>
          <a:p>
            <a:r>
              <a:rPr lang="tr-TR" dirty="0"/>
              <a:t>&gt; docker stop &lt;container id&gt;</a:t>
            </a:r>
          </a:p>
          <a:p>
            <a:r>
              <a:rPr lang="tr-TR" dirty="0"/>
              <a:t>&gt; docker start &lt;container id&gt;</a:t>
            </a:r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678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42BC0-8513-7192-F975-D1A34553D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Dockerfile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1B01-89E1-5892-202C-B42CEDBA6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 err="1">
                <a:effectLst/>
                <a:latin typeface="-apple-system"/>
              </a:rPr>
              <a:t>Dockerfile</a:t>
            </a:r>
            <a:r>
              <a:rPr lang="en-US" b="0" i="0" dirty="0">
                <a:effectLst/>
                <a:latin typeface="-apple-system"/>
              </a:rPr>
              <a:t>, </a:t>
            </a:r>
            <a:r>
              <a:rPr lang="en-US" b="0" i="0" dirty="0" err="1">
                <a:effectLst/>
                <a:latin typeface="-apple-system"/>
              </a:rPr>
              <a:t>basit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bir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metin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dosyasıdır</a:t>
            </a:r>
            <a:r>
              <a:rPr lang="en-US" b="0" i="0" dirty="0">
                <a:effectLst/>
                <a:latin typeface="-apple-system"/>
              </a:rPr>
              <a:t>. </a:t>
            </a:r>
            <a:r>
              <a:rPr lang="en-US" b="0" i="0" dirty="0" err="1">
                <a:effectLst/>
                <a:latin typeface="-apple-system"/>
              </a:rPr>
              <a:t>Uygulamaların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imajını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oluşturmak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için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bu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dosya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kullanılır</a:t>
            </a:r>
            <a:r>
              <a:rPr lang="en-US" b="0" i="0" dirty="0">
                <a:effectLst/>
                <a:latin typeface="-apple-system"/>
              </a:rPr>
              <a:t>. </a:t>
            </a:r>
            <a:r>
              <a:rPr lang="en-US" b="1" i="1" dirty="0">
                <a:effectLst/>
                <a:latin typeface="inherit"/>
              </a:rPr>
              <a:t>docker build</a:t>
            </a:r>
            <a:r>
              <a:rPr lang="en-US" b="0" i="0" dirty="0">
                <a:effectLst/>
                <a:latin typeface="-apple-system"/>
              </a:rPr>
              <a:t> </a:t>
            </a:r>
            <a:r>
              <a:rPr lang="en-US" b="0" i="0" dirty="0" err="1">
                <a:effectLst/>
                <a:latin typeface="-apple-system"/>
              </a:rPr>
              <a:t>komutu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ile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bu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dosya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içerisindeki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Instruction’lar</a:t>
            </a:r>
            <a:r>
              <a:rPr lang="en-US" b="0" i="0" dirty="0">
                <a:effectLst/>
                <a:latin typeface="-apple-system"/>
              </a:rPr>
              <a:t> (</a:t>
            </a:r>
            <a:r>
              <a:rPr lang="en-US" b="0" i="0" dirty="0" err="1">
                <a:effectLst/>
                <a:latin typeface="-apple-system"/>
              </a:rPr>
              <a:t>komut</a:t>
            </a:r>
            <a:r>
              <a:rPr lang="en-US" b="0" i="0" dirty="0">
                <a:effectLst/>
                <a:latin typeface="-apple-system"/>
              </a:rPr>
              <a:t>) </a:t>
            </a:r>
            <a:r>
              <a:rPr lang="en-US" b="0" i="0" dirty="0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Docker Daemon </a:t>
            </a:r>
            <a:r>
              <a:rPr lang="en-US" b="0" i="0" dirty="0" err="1">
                <a:effectLst/>
                <a:latin typeface="-apple-system"/>
              </a:rPr>
              <a:t>tarafından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okunup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adım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adım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çalıştırılarak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imaj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oluşturulur</a:t>
            </a:r>
            <a:r>
              <a:rPr lang="en-US" b="0" i="0" dirty="0">
                <a:effectLst/>
                <a:latin typeface="-apple-system"/>
              </a:rPr>
              <a:t>.</a:t>
            </a:r>
            <a:endParaRPr lang="tr-TR" b="0" i="0" dirty="0">
              <a:effectLst/>
              <a:latin typeface="-apple-system"/>
            </a:endParaRPr>
          </a:p>
          <a:p>
            <a:endParaRPr lang="tr-TR" dirty="0"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Bu </a:t>
            </a:r>
            <a:r>
              <a:rPr lang="en-US" b="0" i="0" dirty="0" err="1">
                <a:effectLst/>
                <a:latin typeface="-apple-system"/>
              </a:rPr>
              <a:t>dosya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içerisindeki</a:t>
            </a:r>
            <a:r>
              <a:rPr lang="en-US" b="0" i="0" dirty="0">
                <a:effectLst/>
                <a:latin typeface="-apple-system"/>
              </a:rPr>
              <a:t> her </a:t>
            </a:r>
            <a:r>
              <a:rPr lang="en-US" b="0" i="0" dirty="0" err="1">
                <a:effectLst/>
                <a:latin typeface="-apple-system"/>
              </a:rPr>
              <a:t>bir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komut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satırı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bir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-apple-system"/>
              </a:rPr>
              <a:t>katmana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karşılık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gelmektedir</a:t>
            </a:r>
            <a:r>
              <a:rPr lang="en-US" b="0" i="0" dirty="0">
                <a:effectLst/>
                <a:latin typeface="-apple-system"/>
              </a:rPr>
              <a:t>.</a:t>
            </a:r>
            <a:endParaRPr lang="tr-TR" b="0" i="0" dirty="0">
              <a:effectLst/>
              <a:latin typeface="-apple-system"/>
            </a:endParaRPr>
          </a:p>
          <a:p>
            <a:endParaRPr lang="tr-TR" dirty="0">
              <a:latin typeface="-apple-system"/>
            </a:endParaRPr>
          </a:p>
          <a:p>
            <a:r>
              <a:rPr lang="en-US" b="0" i="0" dirty="0" err="1">
                <a:effectLst/>
                <a:latin typeface="-apple-system"/>
              </a:rPr>
              <a:t>İmajlar</a:t>
            </a:r>
            <a:r>
              <a:rPr lang="en-US" b="0" i="0" dirty="0">
                <a:effectLst/>
                <a:latin typeface="-apple-system"/>
              </a:rPr>
              <a:t> da </a:t>
            </a:r>
            <a:r>
              <a:rPr lang="en-US" b="0" i="0" dirty="0" err="1">
                <a:effectLst/>
                <a:latin typeface="-apple-system"/>
              </a:rPr>
              <a:t>Dockerfile’ın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içerisindeki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komut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satırlarından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yani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katmanlardan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oluşu</a:t>
            </a:r>
            <a:r>
              <a:rPr lang="tr-TR" b="0" i="0" dirty="0">
                <a:effectLst/>
                <a:latin typeface="-apple-system"/>
              </a:rPr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2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5E53-3D53-D0C5-9659-7D514E83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Dockerfile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FCE17B-BC1C-85D7-807C-AFC83A0CB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32" y="1690688"/>
            <a:ext cx="10025968" cy="4024312"/>
          </a:xfrm>
        </p:spPr>
      </p:pic>
    </p:spTree>
    <p:extLst>
      <p:ext uri="{BB962C8B-B14F-4D97-AF65-F5344CB8AC3E}">
        <p14:creationId xmlns:p14="http://schemas.microsoft.com/office/powerpoint/2010/main" val="40822725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13AE-B605-4BAC-6600-EC04D554F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Dockerfile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5DA22-0753-F963-5BFF-61C39026C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FROM</a:t>
            </a:r>
            <a:r>
              <a:rPr lang="en-US" dirty="0"/>
              <a:t>: </a:t>
            </a:r>
            <a:r>
              <a:rPr lang="tr-TR" dirty="0"/>
              <a:t>Base image belirtmek için kullanılan</a:t>
            </a:r>
            <a:r>
              <a:rPr lang="en-US" dirty="0"/>
              <a:t> </a:t>
            </a:r>
            <a:r>
              <a:rPr lang="tr-TR" dirty="0"/>
              <a:t>bir komuttur</a:t>
            </a:r>
            <a:r>
              <a:rPr lang="en-US" dirty="0"/>
              <a:t>.</a:t>
            </a:r>
            <a:endParaRPr lang="tr-TR" dirty="0"/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RUN: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komutları</a:t>
            </a:r>
            <a:r>
              <a:rPr lang="en-US" dirty="0"/>
              <a:t> image </a:t>
            </a:r>
            <a:r>
              <a:rPr lang="en-US" dirty="0" err="1"/>
              <a:t>i</a:t>
            </a:r>
            <a:r>
              <a:rPr lang="tr-TR" dirty="0"/>
              <a:t>ç</a:t>
            </a:r>
            <a:r>
              <a:rPr lang="en-US" dirty="0" err="1"/>
              <a:t>erisinde</a:t>
            </a:r>
            <a:r>
              <a:rPr lang="en-US" dirty="0"/>
              <a:t> </a:t>
            </a:r>
            <a:r>
              <a:rPr lang="tr-TR" dirty="0"/>
              <a:t>ç</a:t>
            </a:r>
            <a:r>
              <a:rPr lang="en-US" dirty="0" err="1"/>
              <a:t>alı</a:t>
            </a:r>
            <a:r>
              <a:rPr lang="tr-TR" dirty="0"/>
              <a:t>ş</a:t>
            </a:r>
            <a:r>
              <a:rPr lang="en-US" dirty="0"/>
              <a:t>̧</a:t>
            </a:r>
            <a:r>
              <a:rPr lang="en-US" dirty="0" err="1"/>
              <a:t>tırır</a:t>
            </a:r>
            <a:r>
              <a:rPr lang="en-US" dirty="0"/>
              <a:t>.</a:t>
            </a:r>
            <a:r>
              <a:rPr lang="tr-TR" dirty="0"/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LABEL: </a:t>
            </a:r>
            <a:r>
              <a:rPr lang="en-US" dirty="0"/>
              <a:t>Image </a:t>
            </a:r>
            <a:r>
              <a:rPr lang="en-US" dirty="0" err="1"/>
              <a:t>dosyasına</a:t>
            </a:r>
            <a:r>
              <a:rPr lang="en-US" dirty="0"/>
              <a:t> </a:t>
            </a:r>
            <a:r>
              <a:rPr lang="en-US" dirty="0" err="1"/>
              <a:t>aranabilir</a:t>
            </a:r>
            <a:r>
              <a:rPr lang="en-US" dirty="0"/>
              <a:t> meta </a:t>
            </a:r>
            <a:r>
              <a:rPr lang="en-US" dirty="0" err="1"/>
              <a:t>tagları</a:t>
            </a:r>
            <a:r>
              <a:rPr lang="en-US" dirty="0"/>
              <a:t> </a:t>
            </a:r>
            <a:r>
              <a:rPr lang="en-US" dirty="0" err="1"/>
              <a:t>eklememizi</a:t>
            </a:r>
            <a:r>
              <a:rPr lang="en-US" dirty="0"/>
              <a:t> </a:t>
            </a:r>
            <a:r>
              <a:rPr lang="en-US" dirty="0" err="1"/>
              <a:t>sağlar</a:t>
            </a:r>
            <a:r>
              <a:rPr lang="en-US" dirty="0"/>
              <a:t>.</a:t>
            </a:r>
            <a:endParaRPr lang="tr-T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74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6EB53-EA37-7CBC-C381-FD2291FE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Dockerfile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8B85C-9A04-4B2F-D0EB-09CEEC588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COPY: </a:t>
            </a:r>
            <a:r>
              <a:rPr lang="en-US" dirty="0" err="1"/>
              <a:t>Belirtilen</a:t>
            </a:r>
            <a:r>
              <a:rPr lang="en-US" dirty="0"/>
              <a:t> </a:t>
            </a:r>
            <a:r>
              <a:rPr lang="en-US" dirty="0" err="1"/>
              <a:t>dosyaları</a:t>
            </a:r>
            <a:r>
              <a:rPr lang="en-US" dirty="0"/>
              <a:t> image </a:t>
            </a:r>
            <a:r>
              <a:rPr lang="en-US" dirty="0" err="1"/>
              <a:t>i</a:t>
            </a:r>
            <a:r>
              <a:rPr lang="tr-TR" dirty="0"/>
              <a:t>ç</a:t>
            </a:r>
            <a:r>
              <a:rPr lang="en-US" dirty="0" err="1"/>
              <a:t>erisinde</a:t>
            </a:r>
            <a:r>
              <a:rPr lang="en-US" dirty="0"/>
              <a:t> </a:t>
            </a:r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hedefe</a:t>
            </a:r>
            <a:r>
              <a:rPr lang="en-US" dirty="0"/>
              <a:t> </a:t>
            </a:r>
            <a:r>
              <a:rPr lang="en-US" dirty="0" err="1"/>
              <a:t>kopyalar</a:t>
            </a:r>
            <a:r>
              <a:rPr lang="en-US" dirty="0"/>
              <a:t>.</a:t>
            </a:r>
            <a:r>
              <a:rPr lang="tr-TR" dirty="0"/>
              <a:t> Local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EXPOSE: </a:t>
            </a:r>
            <a:r>
              <a:rPr lang="en-US" dirty="0" err="1"/>
              <a:t>Container’ın</a:t>
            </a:r>
            <a:r>
              <a:rPr lang="en-US" dirty="0"/>
              <a:t> docker </a:t>
            </a:r>
            <a:r>
              <a:rPr lang="en-US" dirty="0" err="1"/>
              <a:t>içinde</a:t>
            </a:r>
            <a:r>
              <a:rPr lang="en-US" dirty="0"/>
              <a:t> </a:t>
            </a:r>
            <a:r>
              <a:rPr lang="tr-TR" dirty="0"/>
              <a:t>ç</a:t>
            </a:r>
            <a:r>
              <a:rPr lang="en-US" dirty="0" err="1"/>
              <a:t>alı</a:t>
            </a:r>
            <a:r>
              <a:rPr lang="tr-TR" dirty="0"/>
              <a:t>ş</a:t>
            </a:r>
            <a:r>
              <a:rPr lang="en-US" dirty="0"/>
              <a:t>aca</a:t>
            </a:r>
            <a:r>
              <a:rPr lang="tr-TR" dirty="0"/>
              <a:t>ğ</a:t>
            </a:r>
            <a:r>
              <a:rPr lang="en-US" dirty="0"/>
              <a:t>ı port </a:t>
            </a:r>
            <a:r>
              <a:rPr lang="en-US" dirty="0" err="1"/>
              <a:t>adresi</a:t>
            </a:r>
            <a:r>
              <a:rPr lang="en-US" dirty="0"/>
              <a:t> </a:t>
            </a:r>
            <a:r>
              <a:rPr lang="en-US" dirty="0" err="1"/>
              <a:t>belirlenir</a:t>
            </a:r>
            <a:r>
              <a:rPr lang="en-US" dirty="0"/>
              <a:t>.</a:t>
            </a:r>
            <a:endParaRPr lang="tr-TR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WORKDIR: </a:t>
            </a:r>
            <a:r>
              <a:rPr lang="tr-TR" dirty="0"/>
              <a:t>sanal bir </a:t>
            </a:r>
            <a:r>
              <a:rPr lang="en-US" dirty="0" err="1"/>
              <a:t>klas</a:t>
            </a:r>
            <a:r>
              <a:rPr lang="tr-TR" dirty="0"/>
              <a:t>ör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tr-TR" dirty="0"/>
              <a:t>ç</a:t>
            </a:r>
            <a:r>
              <a:rPr lang="en-US" dirty="0" err="1"/>
              <a:t>erisindeymi</a:t>
            </a:r>
            <a:r>
              <a:rPr lang="tr-TR" dirty="0"/>
              <a:t>ş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tr-TR" dirty="0"/>
              <a:t>ç</a:t>
            </a:r>
            <a:r>
              <a:rPr lang="en-US" dirty="0" err="1"/>
              <a:t>alı</a:t>
            </a:r>
            <a:r>
              <a:rPr lang="tr-TR" dirty="0"/>
              <a:t>ş</a:t>
            </a:r>
            <a:r>
              <a:rPr lang="en-US" dirty="0" err="1"/>
              <a:t>tırır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197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4D-2B7C-2E5C-CC82-61EEE1D36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dockerfile Komutları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769E3-49D3-E91B-96A3-0EE7B7DAC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50062" cy="4276237"/>
          </a:xfrm>
        </p:spPr>
        <p:txBody>
          <a:bodyPr>
            <a:normAutofit fontScale="85000" lnSpcReduction="20000"/>
          </a:bodyPr>
          <a:lstStyle/>
          <a:p>
            <a:r>
              <a:rPr lang="en-US" i="0" dirty="0">
                <a:solidFill>
                  <a:schemeClr val="accent2">
                    <a:lumMod val="75000"/>
                  </a:schemeClr>
                </a:solidFill>
                <a:effectLst/>
                <a:latin typeface="sohne"/>
              </a:rPr>
              <a:t>ENTRYPOINT</a:t>
            </a:r>
            <a:r>
              <a:rPr lang="tr-TR" b="1" i="0" dirty="0">
                <a:solidFill>
                  <a:srgbClr val="292929"/>
                </a:solidFill>
                <a:effectLst/>
                <a:latin typeface="sohne"/>
              </a:rPr>
              <a:t> : </a:t>
            </a:r>
            <a:r>
              <a:rPr lang="tr-TR" dirty="0"/>
              <a:t>CMD ile aynı işleve sahiptir. Container oluşturulduktan sonra çalıştırılacak komutlar için kullanılır. Genelde Docker File içerisindeki uygulamayı dll Run etmek için tercih edilir. </a:t>
            </a:r>
          </a:p>
          <a:p>
            <a:pPr algn="l"/>
            <a:endParaRPr lang="tr-TR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CMD</a:t>
            </a:r>
            <a:r>
              <a:rPr lang="en-US" dirty="0"/>
              <a:t>: </a:t>
            </a:r>
            <a:r>
              <a:rPr lang="tr-TR" dirty="0"/>
              <a:t>CMD verilen bir komutu container ayağa kalktıktan sonra çalıştırmak için kullanılır. RUN ise image içinde komut çalıştırmak için kullanılır. CMD dockerfile içerisinde birkez CMD kodu kullanırız.</a:t>
            </a:r>
          </a:p>
          <a:p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ENV: </a:t>
            </a:r>
            <a:r>
              <a:rPr lang="en-US" dirty="0"/>
              <a:t>Image </a:t>
            </a:r>
            <a:r>
              <a:rPr lang="en-US" dirty="0" err="1"/>
              <a:t>i</a:t>
            </a:r>
            <a:r>
              <a:rPr lang="tr-TR" dirty="0"/>
              <a:t>ç</a:t>
            </a:r>
            <a:r>
              <a:rPr lang="en-US" dirty="0" err="1"/>
              <a:t>erisine</a:t>
            </a:r>
            <a:r>
              <a:rPr lang="en-US" dirty="0"/>
              <a:t> </a:t>
            </a:r>
            <a:r>
              <a:rPr lang="en-US" dirty="0" err="1"/>
              <a:t>dı</a:t>
            </a:r>
            <a:r>
              <a:rPr lang="tr-TR" dirty="0"/>
              <a:t>ş</a:t>
            </a:r>
            <a:r>
              <a:rPr lang="en-US" dirty="0" err="1"/>
              <a:t>arıdan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girilece</a:t>
            </a:r>
            <a:r>
              <a:rPr lang="tr-TR" dirty="0"/>
              <a:t>ği</a:t>
            </a:r>
            <a:r>
              <a:rPr lang="en-US" dirty="0"/>
              <a:t> zaman </a:t>
            </a:r>
            <a:r>
              <a:rPr lang="en-US" dirty="0" err="1"/>
              <a:t>kullanılır</a:t>
            </a:r>
            <a:r>
              <a:rPr lang="en-US" dirty="0"/>
              <a:t>.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ADD : </a:t>
            </a:r>
            <a:r>
              <a:rPr lang="tr-TR" dirty="0"/>
              <a:t>local ve </a:t>
            </a:r>
            <a:r>
              <a:rPr lang="en-US" dirty="0"/>
              <a:t>internet </a:t>
            </a:r>
            <a:r>
              <a:rPr lang="en-US" dirty="0" err="1"/>
              <a:t>üzerinden</a:t>
            </a:r>
            <a:r>
              <a:rPr lang="en-US" dirty="0"/>
              <a:t> </a:t>
            </a:r>
            <a:r>
              <a:rPr lang="tr-TR" dirty="0"/>
              <a:t>dosya kopyalama</a:t>
            </a:r>
            <a:r>
              <a:rPr lang="en-US" dirty="0"/>
              <a:t> </a:t>
            </a:r>
            <a:r>
              <a:rPr lang="en-US" dirty="0" err="1"/>
              <a:t>yapılmasına</a:t>
            </a:r>
            <a:r>
              <a:rPr lang="en-US" dirty="0"/>
              <a:t> </a:t>
            </a:r>
            <a:r>
              <a:rPr lang="en-US" dirty="0" err="1"/>
              <a:t>olanak</a:t>
            </a:r>
            <a:r>
              <a:rPr lang="en-US" dirty="0"/>
              <a:t> </a:t>
            </a:r>
            <a:r>
              <a:rPr lang="en-US" dirty="0" err="1"/>
              <a:t>sağla</a:t>
            </a:r>
            <a:r>
              <a:rPr lang="tr-TR" dirty="0"/>
              <a:t>r.</a:t>
            </a:r>
            <a:endParaRPr lang="en-US" dirty="0"/>
          </a:p>
          <a:p>
            <a:pPr algn="l"/>
            <a:endParaRPr lang="en-US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0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F0396-7FAF-0F40-8366-A0FA6010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205"/>
            <a:ext cx="10515600" cy="975403"/>
          </a:xfrm>
        </p:spPr>
        <p:txBody>
          <a:bodyPr/>
          <a:lstStyle/>
          <a:p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Eğitim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 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F3A447">
                    <a:lumMod val="75000"/>
                  </a:srgbClr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Kataloğu</a:t>
            </a:r>
            <a:r>
              <a:rPr kumimoji="0" lang="tr-T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w Cen MT"/>
                <a:ea typeface="+mj-ea"/>
                <a:cs typeface="+mj-cs"/>
              </a:rPr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98161-353C-7E74-EC83-3FE4E816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7262"/>
            <a:ext cx="10515600" cy="4838329"/>
          </a:xfrm>
        </p:spPr>
        <p:txBody>
          <a:bodyPr>
            <a:noAutofit/>
          </a:bodyPr>
          <a:lstStyle/>
          <a:p>
            <a:r>
              <a:rPr lang="tr-TR" sz="1600" b="1" dirty="0"/>
              <a:t>Mikro Hizmet Mimarilerinde Resiliency Patternler</a:t>
            </a:r>
          </a:p>
          <a:p>
            <a:pPr lvl="1"/>
            <a:r>
              <a:rPr lang="tr-TR" sz="1600" dirty="0"/>
              <a:t>Circuit Braker Pattern</a:t>
            </a:r>
          </a:p>
          <a:p>
            <a:pPr lvl="1"/>
            <a:r>
              <a:rPr lang="tr-TR" sz="1600" dirty="0"/>
              <a:t>Retry Pattern</a:t>
            </a:r>
          </a:p>
          <a:p>
            <a:pPr lvl="1"/>
            <a:r>
              <a:rPr lang="tr-TR" sz="1600" dirty="0"/>
              <a:t>Fallback Pattern</a:t>
            </a:r>
          </a:p>
          <a:p>
            <a:pPr lvl="1"/>
            <a:r>
              <a:rPr lang="tr-TR" sz="1600" dirty="0"/>
              <a:t>Timeout Pattern</a:t>
            </a:r>
          </a:p>
          <a:p>
            <a:pPr lvl="1"/>
            <a:r>
              <a:rPr lang="tr-TR" sz="1600" dirty="0"/>
              <a:t>* </a:t>
            </a:r>
            <a:r>
              <a:rPr lang="en-US" sz="1600" dirty="0"/>
              <a:t>Polly.NET</a:t>
            </a:r>
            <a:r>
              <a:rPr lang="tr-TR" sz="1600" dirty="0"/>
              <a:t>  Kütüphanesi ile Reciliency Örnekleri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</a:p>
          <a:p>
            <a:r>
              <a:rPr lang="tr-TR" sz="1600" b="1" dirty="0"/>
              <a:t>Mikro Hizmet Mimarilerinde Loglama</a:t>
            </a:r>
          </a:p>
          <a:p>
            <a:pPr lvl="1"/>
            <a:r>
              <a:rPr lang="tr-TR" sz="1600" dirty="0"/>
              <a:t>Logların Merkezileştirilmesi (Log Aggregation)</a:t>
            </a:r>
          </a:p>
          <a:p>
            <a:pPr lvl="1"/>
            <a:r>
              <a:rPr lang="tr-TR" sz="1600" dirty="0"/>
              <a:t>ELK Kavramı (Log Aggregation Tool) (Elastic Search, LogStash,Kibana)</a:t>
            </a:r>
          </a:p>
          <a:p>
            <a:pPr lvl="1"/>
            <a:r>
              <a:rPr lang="en-US" sz="1600" i="0" dirty="0" err="1">
                <a:solidFill>
                  <a:srgbClr val="292929"/>
                </a:solidFill>
                <a:effectLst/>
                <a:latin typeface="sohne"/>
              </a:rPr>
              <a:t>CorrelationId</a:t>
            </a:r>
            <a:r>
              <a:rPr lang="tr-TR" sz="1600" dirty="0">
                <a:solidFill>
                  <a:srgbClr val="292929"/>
                </a:solidFill>
                <a:latin typeface="sohne"/>
              </a:rPr>
              <a:t>,InstanceId, UTCTime Kullanımı</a:t>
            </a:r>
            <a:endParaRPr lang="tr-TR" sz="1600" dirty="0"/>
          </a:p>
          <a:p>
            <a:pPr lvl="1"/>
            <a:r>
              <a:rPr lang="tr-TR" sz="1600" dirty="0"/>
              <a:t>* Net Core ELK kurulum Örnek </a:t>
            </a:r>
            <a:r>
              <a:rPr lang="tr-TR" sz="1600" dirty="0">
                <a:solidFill>
                  <a:srgbClr val="FF0000"/>
                </a:solidFill>
              </a:rPr>
              <a:t>(LAB)</a:t>
            </a:r>
          </a:p>
          <a:p>
            <a:pPr lvl="1"/>
            <a:r>
              <a:rPr lang="tr-TR" sz="1600" dirty="0"/>
              <a:t>ELK, GrayLog, SeqLog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18914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659CB-8027-1543-ED05-E9315423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Mikro Hizmet Mimarilerinde Yazılım Geliştirme Teknikleri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154FD-836F-6916-3AC3-909BB694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tr-TR" dirty="0"/>
          </a:p>
          <a:p>
            <a:r>
              <a:rPr lang="tr-TR" dirty="0"/>
              <a:t>Solid Prensipleri</a:t>
            </a:r>
          </a:p>
          <a:p>
            <a:r>
              <a:rPr lang="tr-TR" dirty="0"/>
              <a:t>Seperation of Concerns</a:t>
            </a:r>
          </a:p>
          <a:p>
            <a:r>
              <a:rPr lang="tr-TR" dirty="0"/>
              <a:t>Clean Architecture (Onion Architecture, Hexagonal Architecture)</a:t>
            </a:r>
          </a:p>
          <a:p>
            <a:r>
              <a:rPr lang="tr-TR" dirty="0"/>
              <a:t>Domain Driven Desing</a:t>
            </a:r>
          </a:p>
          <a:p>
            <a:r>
              <a:rPr lang="tr-TR" dirty="0"/>
              <a:t>Data Driven Design</a:t>
            </a:r>
          </a:p>
          <a:p>
            <a:r>
              <a:rPr lang="tr-TR" dirty="0"/>
              <a:t>CQSR (Komut ve Sorgu ayrımı Prensibi)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088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FBA8-00B0-452A-A668-31A9BCEB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Solid Principles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4B5D517-C094-44B9-A2D9-CE0437027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848" y="1628069"/>
            <a:ext cx="5459564" cy="3859742"/>
          </a:xfrm>
        </p:spPr>
      </p:pic>
    </p:spTree>
    <p:extLst>
      <p:ext uri="{BB962C8B-B14F-4D97-AF65-F5344CB8AC3E}">
        <p14:creationId xmlns:p14="http://schemas.microsoft.com/office/powerpoint/2010/main" val="25156094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6607-ACAB-4D4A-99BA-8D10BA64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Neden SOLID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ihtiyaç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duyuyoruz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53B8-7E4D-4186-BFB6-783116027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Esnemezlik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venir Next LT Pro"/>
                <a:ea typeface="+mn-lt"/>
                <a:cs typeface="+mn-lt"/>
              </a:rPr>
              <a:t>r</a:t>
            </a:r>
            <a:r>
              <a:rPr lang="en" sz="2400" dirty="0">
                <a:solidFill>
                  <a:schemeClr val="accent2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igidity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):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Kullanılan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tasarımın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geliştirilememesi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ve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ekleme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yapılamaması</a:t>
            </a:r>
            <a:r>
              <a:rPr lang="en-US" sz="2400" i="1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Kırılganlık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(fragility)</a:t>
            </a:r>
            <a:r>
              <a:rPr lang="en-US" sz="2400" i="1" dirty="0">
                <a:ea typeface="+mn-lt"/>
                <a:cs typeface="+mn-lt"/>
              </a:rPr>
              <a:t>: Bir </a:t>
            </a:r>
            <a:r>
              <a:rPr lang="en-US" sz="2400" i="1" dirty="0" err="1">
                <a:ea typeface="+mn-lt"/>
                <a:cs typeface="+mn-lt"/>
              </a:rPr>
              <a:t>yerde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Yapılan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değişikliğin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başka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bir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yerde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sorun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çıkartması</a:t>
            </a:r>
            <a:r>
              <a:rPr lang="en-US" sz="2400" i="1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Sabitlik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(</a:t>
            </a:r>
            <a:r>
              <a:rPr lang="en" sz="2400" dirty="0">
                <a:solidFill>
                  <a:schemeClr val="accent2">
                    <a:lumMod val="75000"/>
                  </a:schemeClr>
                </a:solidFill>
                <a:latin typeface="Consolas"/>
                <a:ea typeface="+mn-lt"/>
                <a:cs typeface="+mn-lt"/>
              </a:rPr>
              <a:t>stability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):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Geliştirilmiş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modülün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başka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yerde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tekrar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kullanılabilir</a:t>
            </a:r>
            <a:r>
              <a:rPr lang="en-US" sz="2400" i="1" dirty="0">
                <a:ea typeface="+mn-lt"/>
                <a:cs typeface="+mn-lt"/>
              </a:rPr>
              <a:t> (reusable) </a:t>
            </a:r>
            <a:r>
              <a:rPr lang="en-US" sz="2400" i="1" dirty="0" err="1">
                <a:ea typeface="+mn-lt"/>
                <a:cs typeface="+mn-lt"/>
              </a:rPr>
              <a:t>olmaması</a:t>
            </a:r>
            <a:r>
              <a:rPr lang="en-US" sz="2400" i="1" dirty="0">
                <a:ea typeface="+mn-lt"/>
                <a:cs typeface="+mn-lt"/>
              </a:rPr>
              <a:t>.</a:t>
            </a:r>
            <a:endParaRPr lang="en-US" sz="2400" dirty="0"/>
          </a:p>
          <a:p>
            <a:r>
              <a:rPr lang="en-US" sz="2400" i="1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Maliyet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(cost): </a:t>
            </a:r>
            <a:r>
              <a:rPr lang="en-US" sz="2400" i="1" dirty="0" err="1">
                <a:ea typeface="+mn-lt"/>
                <a:cs typeface="+mn-lt"/>
              </a:rPr>
              <a:t>Geliştirme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maliyetinin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ve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sürecinin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giderek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i="1" dirty="0" err="1">
                <a:ea typeface="+mn-lt"/>
                <a:cs typeface="+mn-lt"/>
              </a:rPr>
              <a:t>artması</a:t>
            </a:r>
            <a:r>
              <a:rPr lang="en-US" sz="2400" i="1" dirty="0">
                <a:ea typeface="+mn-lt"/>
                <a:cs typeface="+mn-lt"/>
              </a:rPr>
              <a:t>.</a:t>
            </a:r>
            <a:endParaRPr lang="en-US" sz="2400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051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A5C5-4762-486C-849A-6D1152ECB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Single Responsibility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211AD-69B0-4757-A995-D1FCD8E0F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Bir </a:t>
            </a:r>
            <a:r>
              <a:rPr lang="en-US" dirty="0" err="1"/>
              <a:t>sınıfın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methodun</a:t>
            </a:r>
            <a:r>
              <a:rPr lang="en-US" dirty="0"/>
              <a:t> </a:t>
            </a:r>
            <a:r>
              <a:rPr lang="en-US" dirty="0" err="1"/>
              <a:t>değişebilmesi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sebep</a:t>
            </a:r>
            <a:r>
              <a:rPr lang="en-US" dirty="0"/>
              <a:t> </a:t>
            </a:r>
            <a:r>
              <a:rPr lang="en-US" dirty="0" err="1"/>
              <a:t>olmalıdır</a:t>
            </a:r>
            <a:r>
              <a:rPr lang="en-US" dirty="0"/>
              <a:t>.</a:t>
            </a:r>
            <a:endParaRPr lang="en-US"/>
          </a:p>
          <a:p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886D761-2167-47F3-BE91-0F9504801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881" y="2619985"/>
            <a:ext cx="5913495" cy="355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240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76A9C-68C1-414F-815E-25D4E6695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Open Closed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264DB-010A-4333-ABCA-4C968CC8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Bir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gelişime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(extension)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, </a:t>
            </a:r>
            <a:r>
              <a:rPr lang="en-US" dirty="0" err="1"/>
              <a:t>değişime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(modification)</a:t>
            </a:r>
            <a:r>
              <a:rPr lang="en-US" dirty="0"/>
              <a:t> </a:t>
            </a:r>
            <a:r>
              <a:rPr lang="en-US" dirty="0" err="1"/>
              <a:t>kapalı</a:t>
            </a:r>
            <a:r>
              <a:rPr lang="en-US" dirty="0"/>
              <a:t> </a:t>
            </a:r>
            <a:r>
              <a:rPr lang="en-US" dirty="0" err="1"/>
              <a:t>olmalıdır</a:t>
            </a:r>
            <a:r>
              <a:rPr lang="en-US" dirty="0"/>
              <a:t>.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A6C81FE-6C46-444A-9B62-F3A3E9D1B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696" y="3036369"/>
            <a:ext cx="5179717" cy="29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101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92350-80B7-42B3-842C-F1320029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Interface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Seggregation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FF62E-915D-428A-81D1-353FF01F1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Kullanılmayan</a:t>
            </a:r>
            <a:r>
              <a:rPr lang="en-US" dirty="0"/>
              <a:t> </a:t>
            </a:r>
            <a:r>
              <a:rPr lang="en-US" dirty="0" err="1"/>
              <a:t>arabirime</a:t>
            </a:r>
            <a:r>
              <a:rPr lang="en-US" dirty="0"/>
              <a:t> </a:t>
            </a:r>
            <a:r>
              <a:rPr lang="en-US" dirty="0" err="1"/>
              <a:t>bağımlı</a:t>
            </a:r>
            <a:r>
              <a:rPr lang="en-US" dirty="0"/>
              <a:t> (</a:t>
            </a:r>
            <a:r>
              <a:rPr lang="en-US" dirty="0" err="1"/>
              <a:t>bağlı</a:t>
            </a:r>
            <a:r>
              <a:rPr lang="en-US" dirty="0"/>
              <a:t>) </a:t>
            </a:r>
            <a:r>
              <a:rPr lang="en-US" dirty="0" err="1"/>
              <a:t>olmaya</a:t>
            </a:r>
            <a:r>
              <a:rPr lang="en-US" dirty="0"/>
              <a:t> </a:t>
            </a:r>
            <a:r>
              <a:rPr lang="en-US" dirty="0" err="1"/>
              <a:t>zorlanmamalısın</a:t>
            </a:r>
            <a:r>
              <a:rPr lang="en-US" dirty="0"/>
              <a:t>.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8A3FB4-4099-4151-9CB7-64B44D851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104" y="3100510"/>
            <a:ext cx="4126088" cy="346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038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0E1A-FD8D-48EB-8CC9-7AE6FA41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Dependency Inversion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87AB5-5252-469D-A41E-0F2F2322C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/>
              <a:t>Üst</a:t>
            </a:r>
            <a:r>
              <a:rPr lang="en-US" dirty="0"/>
              <a:t>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sınıflar</a:t>
            </a:r>
            <a:r>
              <a:rPr lang="en-US" dirty="0"/>
              <a:t> alt </a:t>
            </a:r>
            <a:r>
              <a:rPr lang="en-US" dirty="0" err="1"/>
              <a:t>seviye</a:t>
            </a:r>
            <a:r>
              <a:rPr lang="en-US" dirty="0"/>
              <a:t> </a:t>
            </a:r>
            <a:r>
              <a:rPr lang="en-US" dirty="0" err="1"/>
              <a:t>sınıflara</a:t>
            </a:r>
            <a:r>
              <a:rPr lang="en-US" dirty="0"/>
              <a:t> </a:t>
            </a:r>
            <a:r>
              <a:rPr lang="en-US" dirty="0" err="1"/>
              <a:t>bağımlı</a:t>
            </a:r>
            <a:r>
              <a:rPr lang="en-US" dirty="0"/>
              <a:t> </a:t>
            </a:r>
            <a:r>
              <a:rPr lang="en-US" dirty="0" err="1"/>
              <a:t>olmamalıdır</a:t>
            </a:r>
            <a:r>
              <a:rPr lang="en-US" dirty="0"/>
              <a:t>.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53840F-8369-48B1-9CD9-EAACE9AE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98" y="2499109"/>
            <a:ext cx="4823011" cy="360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127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D153-977D-47EB-99E7-646C9482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Liskov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Substitution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385AE-A296-45F8-AF5C-02398A302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Kalıtım</a:t>
            </a:r>
            <a:r>
              <a:rPr lang="en-US" sz="2400" dirty="0"/>
              <a:t> </a:t>
            </a:r>
            <a:r>
              <a:rPr lang="en-US" sz="2400" dirty="0" err="1"/>
              <a:t>alınan</a:t>
            </a:r>
            <a:r>
              <a:rPr lang="en-US" sz="2400" dirty="0"/>
              <a:t> </a:t>
            </a:r>
            <a:r>
              <a:rPr lang="en-US" sz="2400" dirty="0" err="1"/>
              <a:t>sınıflar</a:t>
            </a:r>
            <a:r>
              <a:rPr lang="en-US" sz="2400" dirty="0"/>
              <a:t> </a:t>
            </a:r>
            <a:r>
              <a:rPr lang="en-US" sz="2400" dirty="0" err="1"/>
              <a:t>katıltım</a:t>
            </a:r>
            <a:r>
              <a:rPr lang="en-US" sz="2400" dirty="0"/>
              <a:t> </a:t>
            </a:r>
            <a:r>
              <a:rPr lang="en-US" sz="2400" dirty="0" err="1"/>
              <a:t>verilen</a:t>
            </a:r>
            <a:r>
              <a:rPr lang="en-US" sz="2400" dirty="0"/>
              <a:t> </a:t>
            </a:r>
            <a:r>
              <a:rPr lang="en-US" sz="2400" dirty="0" err="1"/>
              <a:t>sınıfların</a:t>
            </a:r>
            <a:r>
              <a:rPr lang="en-US" sz="2400" dirty="0"/>
              <a:t> </a:t>
            </a:r>
            <a:r>
              <a:rPr lang="en-US" sz="2400" dirty="0" err="1"/>
              <a:t>tüm</a:t>
            </a:r>
            <a:r>
              <a:rPr lang="en-US" sz="2400" dirty="0"/>
              <a:t> </a:t>
            </a:r>
            <a:r>
              <a:rPr lang="en-US" sz="2400" dirty="0" err="1"/>
              <a:t>özelliklerini</a:t>
            </a:r>
            <a:r>
              <a:rPr lang="en-US" sz="2400" dirty="0"/>
              <a:t> </a:t>
            </a:r>
            <a:r>
              <a:rPr lang="en-US" sz="2400" dirty="0" err="1"/>
              <a:t>ve</a:t>
            </a:r>
            <a:r>
              <a:rPr lang="en-US" sz="2400" dirty="0"/>
              <a:t> </a:t>
            </a:r>
            <a:r>
              <a:rPr lang="en-US" sz="2400" dirty="0" err="1"/>
              <a:t>methodlarını</a:t>
            </a:r>
            <a:r>
              <a:rPr lang="en-US" sz="2400" dirty="0"/>
              <a:t> </a:t>
            </a:r>
            <a:r>
              <a:rPr lang="en-US" sz="2400" dirty="0" err="1"/>
              <a:t>aynı</a:t>
            </a:r>
            <a:r>
              <a:rPr lang="en-US" sz="2400" dirty="0"/>
              <a:t> </a:t>
            </a:r>
            <a:r>
              <a:rPr lang="en-US" sz="2400" dirty="0" err="1"/>
              <a:t>işlevi</a:t>
            </a:r>
            <a:r>
              <a:rPr lang="en-US" sz="2400" dirty="0"/>
              <a:t> </a:t>
            </a:r>
            <a:r>
              <a:rPr lang="en-US" sz="2400" dirty="0" err="1"/>
              <a:t>gösterecek</a:t>
            </a:r>
            <a:r>
              <a:rPr lang="en-US" sz="2400" dirty="0"/>
              <a:t> </a:t>
            </a:r>
            <a:r>
              <a:rPr lang="en-US" sz="2400" dirty="0" err="1"/>
              <a:t>şekilde</a:t>
            </a:r>
            <a:r>
              <a:rPr lang="en-US" sz="2400" dirty="0"/>
              <a:t> </a:t>
            </a:r>
            <a:r>
              <a:rPr lang="en-US" sz="2400" dirty="0" err="1"/>
              <a:t>kullanabilmeldir</a:t>
            </a:r>
            <a:r>
              <a:rPr lang="en-US" sz="2400" dirty="0"/>
              <a:t>.</a:t>
            </a:r>
            <a:r>
              <a:rPr lang="en-US" dirty="0"/>
              <a:t>  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DF3743-1449-49A5-AE70-B27C6FE2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753" y="2729753"/>
            <a:ext cx="3863787" cy="386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53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5665-855F-4B64-8225-AB7B1DE84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Inversion Of Control (IoC)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51CFF-6EE5-47EC-AC90-FB532092F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Io</a:t>
            </a:r>
            <a:r>
              <a:rPr lang="tr-TR" i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tr-TR" dirty="0">
                <a:ea typeface="+mn-lt"/>
                <a:cs typeface="+mn-lt"/>
              </a:rPr>
              <a:t>u</a:t>
            </a:r>
            <a:r>
              <a:rPr lang="en-US" dirty="0" err="1">
                <a:ea typeface="+mn-lt"/>
                <a:cs typeface="+mn-lt"/>
              </a:rPr>
              <a:t>ygulama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içerisindeki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instance’larının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yönetimi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sağlanarak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bağımlılıklarını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aza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indirgeme</a:t>
            </a:r>
            <a:r>
              <a:rPr lang="tr-TR" dirty="0">
                <a:ea typeface="+mn-lt"/>
                <a:cs typeface="+mn-lt"/>
              </a:rPr>
              <a:t>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amaçlanmaktadır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74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59F7D-395A-4950-8EAB-AA987022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IoC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Avantajları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F8553-731D-4199-8286-891BE410F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>
                <a:ea typeface="+mn-lt"/>
                <a:cs typeface="+mn-lt"/>
              </a:rPr>
              <a:t>Bir </a:t>
            </a:r>
            <a:r>
              <a:rPr lang="en-US" dirty="0" err="1">
                <a:ea typeface="+mn-lt"/>
                <a:cs typeface="+mn-lt"/>
              </a:rPr>
              <a:t>methodun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implementasyonundan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izole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şekilde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çalıştırılabilmesini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Farklı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implementasyonlar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arasında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kolayca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geçiş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yapabilmenizi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Program </a:t>
            </a:r>
            <a:r>
              <a:rPr lang="en-US" dirty="0" err="1">
                <a:ea typeface="+mn-lt"/>
                <a:cs typeface="+mn-lt"/>
              </a:rPr>
              <a:t>modülerliğini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artırır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Bağımlılıklar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aza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indiği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test </a:t>
            </a:r>
            <a:r>
              <a:rPr lang="en-US" dirty="0" err="1">
                <a:ea typeface="+mn-lt"/>
                <a:cs typeface="+mn-lt"/>
              </a:rPr>
              <a:t>etmeyi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en-US" dirty="0" err="1">
                <a:ea typeface="+mn-lt"/>
                <a:cs typeface="+mn-lt"/>
              </a:rPr>
              <a:t>geliştirmeyi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kolaylaştırır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6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985E8-B9B2-4B60-9618-ADEA3E3C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SOA (Service Oriented Architecture)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FAE9-322D-4ACF-83BF-4B19A14A5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Uygulamanın </a:t>
            </a:r>
            <a:r>
              <a:rPr lang="en-US" dirty="0" err="1">
                <a:ea typeface="+mn-lt"/>
                <a:cs typeface="+mn-lt"/>
              </a:rPr>
              <a:t>farklı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bileşenlerinin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ağ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üzerinden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iletişim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protokolü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aracılığıyla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diğer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bileşenlere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servis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sağladığı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yazılım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mimarisidir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472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CDFA-F107-48A7-9803-9F543DE3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DI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Dependecy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Injection)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33725-0CCF-48F2-A215-A69331F0C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Dependency Injection </a:t>
            </a:r>
            <a:r>
              <a:rPr lang="en-US" dirty="0" err="1">
                <a:ea typeface="+mn-lt"/>
                <a:cs typeface="+mn-lt"/>
              </a:rPr>
              <a:t>temel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bağımlılıkların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kontrolü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yönetimi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kullanılmaktadır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D44295D-7087-4613-BE0B-914F8395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835" y="2916331"/>
            <a:ext cx="4186517" cy="28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63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08DC8-BCC6-451D-8110-BC78D3743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DI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Avantajları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F775E-2C86-4B0E-94D9-1C7138E7C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>
              <a:ea typeface="+mn-lt"/>
              <a:cs typeface="+mn-lt"/>
            </a:endParaRPr>
          </a:p>
          <a:p>
            <a:r>
              <a:rPr lang="en-US" sz="2400" dirty="0" err="1">
                <a:ea typeface="+mn-lt"/>
                <a:cs typeface="+mn-lt"/>
              </a:rPr>
              <a:t>Gevşek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bağımlılıklı</a:t>
            </a:r>
            <a:r>
              <a:rPr lang="en-US" sz="2400" dirty="0">
                <a:ea typeface="+mn-lt"/>
                <a:cs typeface="+mn-lt"/>
              </a:rPr>
              <a:t> , </a:t>
            </a:r>
            <a:r>
              <a:rPr lang="en-US" sz="2400" dirty="0" err="1">
                <a:ea typeface="+mn-lt"/>
                <a:cs typeface="+mn-lt"/>
              </a:rPr>
              <a:t>esnek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uygulamalar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oluşturabiliriz</a:t>
            </a:r>
            <a:r>
              <a:rPr lang="en-US" sz="2400" dirty="0">
                <a:ea typeface="+mn-lt"/>
                <a:cs typeface="+mn-lt"/>
              </a:rPr>
              <a:t>.</a:t>
            </a:r>
            <a:endParaRPr lang="en-US" sz="2400" b="1">
              <a:solidFill>
                <a:srgbClr val="DD7E0E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(Loosely Coupled)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err="1">
                <a:ea typeface="+mn-lt"/>
                <a:cs typeface="+mn-lt"/>
              </a:rPr>
              <a:t>Uygulama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içerisinde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değişmesi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err="1">
                <a:ea typeface="+mn-lt"/>
                <a:cs typeface="+mn-lt"/>
              </a:rPr>
              <a:t>müdahale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edilmesi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gereken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yerleri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minimum’a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indirir</a:t>
            </a:r>
            <a:r>
              <a:rPr lang="en-US" sz="2400" dirty="0">
                <a:ea typeface="+mn-lt"/>
                <a:cs typeface="+mn-lt"/>
              </a:rPr>
              <a:t>. (</a:t>
            </a:r>
            <a:r>
              <a:rPr lang="en-US" sz="2400" err="1">
                <a:ea typeface="+mn-lt"/>
                <a:cs typeface="+mn-lt"/>
              </a:rPr>
              <a:t>Böylece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sayfalarca</a:t>
            </a:r>
            <a:r>
              <a:rPr lang="en-US" sz="2400" dirty="0">
                <a:ea typeface="+mn-lt"/>
                <a:cs typeface="+mn-lt"/>
              </a:rPr>
              <a:t> refactoring </a:t>
            </a:r>
            <a:r>
              <a:rPr lang="en-US" sz="2400" err="1">
                <a:ea typeface="+mn-lt"/>
                <a:cs typeface="+mn-lt"/>
              </a:rPr>
              <a:t>etmek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zorunda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kalmazsınız</a:t>
            </a:r>
            <a:r>
              <a:rPr lang="en-US" sz="2400" dirty="0">
                <a:ea typeface="+mn-lt"/>
                <a:cs typeface="+mn-lt"/>
              </a:rPr>
              <a:t>.)</a:t>
            </a:r>
            <a:endParaRPr lang="en-US" sz="2400"/>
          </a:p>
          <a:p>
            <a:r>
              <a:rPr lang="en-US" sz="2400" dirty="0">
                <a:ea typeface="+mn-lt"/>
                <a:cs typeface="+mn-lt"/>
              </a:rPr>
              <a:t>Test </a:t>
            </a:r>
            <a:r>
              <a:rPr lang="en-US" sz="2400" err="1">
                <a:ea typeface="+mn-lt"/>
                <a:cs typeface="+mn-lt"/>
              </a:rPr>
              <a:t>edilebilirliği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destekler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(TDD)</a:t>
            </a:r>
            <a:endParaRPr lang="en-US" sz="240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Boiler Plate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kodu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err="1">
                <a:ea typeface="+mn-lt"/>
                <a:cs typeface="+mn-lt"/>
              </a:rPr>
              <a:t>azaltır</a:t>
            </a:r>
            <a:r>
              <a:rPr lang="en-US" sz="2400" dirty="0">
                <a:ea typeface="+mn-lt"/>
                <a:cs typeface="+mn-lt"/>
              </a:rPr>
              <a:t>.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(DRY)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64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ED8E-C6CB-4A03-97C5-E481811D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Adım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Adım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Zayıf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Bağlılık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A7E24C8-C5AA-49FB-B539-C3C0AC56B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262" y="2043407"/>
            <a:ext cx="7688438" cy="2775067"/>
          </a:xfrm>
        </p:spPr>
      </p:pic>
    </p:spTree>
    <p:extLst>
      <p:ext uri="{BB962C8B-B14F-4D97-AF65-F5344CB8AC3E}">
        <p14:creationId xmlns:p14="http://schemas.microsoft.com/office/powerpoint/2010/main" val="41910368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D3AB-B412-4308-A660-BF3D9B71B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IoC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1F61-24F8-4840-A775-18514E242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IoC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Container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programcının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geliştirme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yaparken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zamandan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kazanç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sağlaması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çok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fazla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sarfetmemesi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için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uygulama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boyunca</a:t>
            </a:r>
            <a:r>
              <a:rPr lang="en-US" dirty="0">
                <a:ea typeface="+mn-lt"/>
                <a:cs typeface="+mn-lt"/>
              </a:rPr>
              <a:t> dependency </a:t>
            </a:r>
            <a:r>
              <a:rPr lang="en-US" dirty="0" err="1">
                <a:ea typeface="+mn-lt"/>
                <a:cs typeface="+mn-lt"/>
              </a:rPr>
              <a:t>injection'ı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otomatik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olarak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yönetmeyi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sağlayan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frameworktür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Unity </a:t>
            </a:r>
            <a:endParaRPr lang="en-US" dirty="0" err="1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Ninject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 dirty="0"/>
              <a:t>Castle Windsor</a:t>
            </a:r>
          </a:p>
          <a:p>
            <a:r>
              <a:rPr lang="en-US" dirty="0" err="1"/>
              <a:t>Autofac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8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2D346-0A57-4640-9224-7524E097B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Clean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Arhitecture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(Temiz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Mimari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851C1-2A85-4B52-A721-6E8372C9E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Clean architecture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uygulamamızın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bağımlıklarının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tek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yönlü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içe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doğru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olmasını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savunan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yazılım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mimarisidir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6AED6E-BC2F-4E49-85DC-2B61E4136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140" y="3068929"/>
            <a:ext cx="3382903" cy="3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82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9A850-BD1E-450D-AB56-742651D7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Domain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AE133-3CC0-4E6D-93A7-A0F71D370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Uygulamanın </a:t>
            </a:r>
            <a:r>
              <a:rPr lang="en-US" dirty="0" err="1">
                <a:ea typeface="+mn-lt"/>
                <a:cs typeface="+mn-lt"/>
              </a:rPr>
              <a:t>Logic'inin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yer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aldığı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Katman'dır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/>
              <a:t>Değişikliklerden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etkilenen</a:t>
            </a:r>
            <a:r>
              <a:rPr lang="en-US" dirty="0"/>
              <a:t> </a:t>
            </a:r>
            <a:r>
              <a:rPr lang="en-US" dirty="0" err="1"/>
              <a:t>katmandır</a:t>
            </a:r>
          </a:p>
          <a:p>
            <a:r>
              <a:rPr lang="en-US" dirty="0"/>
              <a:t>En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en-US" dirty="0" err="1"/>
              <a:t>varlıklarımız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katmanda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alır</a:t>
            </a:r>
          </a:p>
          <a:p>
            <a:r>
              <a:rPr lang="en-US" dirty="0" err="1"/>
              <a:t>Hiç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katmana</a:t>
            </a:r>
            <a:r>
              <a:rPr lang="en-US" dirty="0"/>
              <a:t> </a:t>
            </a:r>
            <a:r>
              <a:rPr lang="en-US" dirty="0" err="1"/>
              <a:t>bağımlı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.</a:t>
            </a:r>
          </a:p>
          <a:p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katmandan</a:t>
            </a:r>
            <a:r>
              <a:rPr lang="en-US" dirty="0"/>
              <a:t> </a:t>
            </a:r>
            <a:r>
              <a:rPr lang="en-US" dirty="0" err="1"/>
              <a:t>beslenerek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süreçlerini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56957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3A0C-BBE0-400B-9A46-3A28CB661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Application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A308F-97AE-4A48-8AA1-3984555C4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Sadece</a:t>
            </a:r>
            <a:r>
              <a:rPr lang="en-US" dirty="0"/>
              <a:t> Domain </a:t>
            </a:r>
            <a:r>
              <a:rPr lang="en-US" dirty="0" err="1"/>
              <a:t>katmanına</a:t>
            </a:r>
            <a:r>
              <a:rPr lang="en-US" dirty="0"/>
              <a:t> </a:t>
            </a:r>
            <a:r>
              <a:rPr lang="en-US" dirty="0" err="1"/>
              <a:t>bağımlıdır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katman</a:t>
            </a:r>
            <a:r>
              <a:rPr lang="en-US" dirty="0"/>
              <a:t> </a:t>
            </a:r>
            <a:r>
              <a:rPr lang="en-US" dirty="0" err="1"/>
              <a:t>uygulamanın</a:t>
            </a:r>
            <a:r>
              <a:rPr lang="en-US" dirty="0"/>
              <a:t> client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etkileşime</a:t>
            </a:r>
            <a:r>
              <a:rPr lang="en-US" dirty="0"/>
              <a:t> </a:t>
            </a:r>
            <a:r>
              <a:rPr lang="en-US" dirty="0" err="1"/>
              <a:t>gireceğini</a:t>
            </a:r>
            <a:r>
              <a:rPr lang="en-US" dirty="0"/>
              <a:t> </a:t>
            </a:r>
            <a:r>
              <a:rPr lang="en-US" dirty="0" err="1"/>
              <a:t>koordine</a:t>
            </a:r>
            <a:r>
              <a:rPr lang="en-US" dirty="0"/>
              <a:t> </a:t>
            </a:r>
            <a:r>
              <a:rPr lang="en-US" dirty="0" err="1"/>
              <a:t>eden</a:t>
            </a:r>
            <a:r>
              <a:rPr lang="en-US" dirty="0"/>
              <a:t> </a:t>
            </a:r>
            <a:r>
              <a:rPr lang="en-US" dirty="0" err="1"/>
              <a:t>katmandır</a:t>
            </a:r>
            <a:r>
              <a:rPr lang="en-US" dirty="0"/>
              <a:t>.</a:t>
            </a:r>
          </a:p>
          <a:p>
            <a:r>
              <a:rPr lang="en-US" dirty="0" err="1"/>
              <a:t>Soyut</a:t>
            </a:r>
            <a:r>
              <a:rPr lang="en-US" dirty="0"/>
              <a:t> </a:t>
            </a:r>
            <a:r>
              <a:rPr lang="en-US" dirty="0" err="1"/>
              <a:t>Implementasyonlara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verilir</a:t>
            </a:r>
            <a:r>
              <a:rPr lang="en-US" dirty="0"/>
              <a:t>.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görevi</a:t>
            </a:r>
            <a:r>
              <a:rPr lang="en-US" dirty="0"/>
              <a:t> </a:t>
            </a:r>
            <a:r>
              <a:rPr lang="en-US" dirty="0" err="1"/>
              <a:t>işin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organize </a:t>
            </a:r>
            <a:r>
              <a:rPr lang="en-US" dirty="0" err="1"/>
              <a:t>edileceğidir</a:t>
            </a:r>
            <a:r>
              <a:rPr lang="en-US" dirty="0"/>
              <a:t>.</a:t>
            </a:r>
          </a:p>
          <a:p>
            <a:r>
              <a:rPr lang="en-US" dirty="0" err="1"/>
              <a:t>Herhangi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Logic </a:t>
            </a:r>
            <a:r>
              <a:rPr lang="en-US" dirty="0" err="1"/>
              <a:t>barındırmaz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4800066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0208-3956-472A-99D4-C3570864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Infrastructure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9A09A-18D4-49B4-BFDB-6E42E7D06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Teknoloji</a:t>
            </a:r>
            <a:r>
              <a:rPr lang="en-US" dirty="0"/>
              <a:t> </a:t>
            </a:r>
            <a:r>
              <a:rPr lang="en-US" dirty="0" err="1"/>
              <a:t>Değişikliklerinden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etkilenen</a:t>
            </a:r>
            <a:r>
              <a:rPr lang="en-US" dirty="0"/>
              <a:t> </a:t>
            </a:r>
            <a:r>
              <a:rPr lang="en-US" dirty="0" err="1"/>
              <a:t>katmandır</a:t>
            </a:r>
            <a:r>
              <a:rPr lang="en-US" dirty="0"/>
              <a:t>.</a:t>
            </a:r>
          </a:p>
          <a:p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implementasyonlu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ilgilenir</a:t>
            </a:r>
            <a:r>
              <a:rPr lang="en-US" dirty="0"/>
              <a:t>.</a:t>
            </a:r>
          </a:p>
          <a:p>
            <a:r>
              <a:rPr lang="en-US" dirty="0" err="1"/>
              <a:t>Database,Storage,SMS</a:t>
            </a:r>
            <a:r>
              <a:rPr lang="en-US" dirty="0"/>
              <a:t>, Notification, Email vs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servislerini</a:t>
            </a:r>
            <a:r>
              <a:rPr lang="en-US" dirty="0"/>
              <a:t> </a:t>
            </a:r>
            <a:r>
              <a:rPr lang="en-US" dirty="0" err="1"/>
              <a:t>barındırır</a:t>
            </a:r>
            <a:r>
              <a:rPr lang="en-US" dirty="0"/>
              <a:t>.</a:t>
            </a:r>
          </a:p>
          <a:p>
            <a:r>
              <a:rPr lang="en-US" dirty="0"/>
              <a:t>Application </a:t>
            </a:r>
            <a:r>
              <a:rPr lang="en-US" dirty="0" err="1"/>
              <a:t>Layerdan</a:t>
            </a:r>
            <a:r>
              <a:rPr lang="en-US" dirty="0"/>
              <a:t> </a:t>
            </a:r>
            <a:r>
              <a:rPr lang="en-US" dirty="0" err="1"/>
              <a:t>çağırılarak</a:t>
            </a:r>
            <a:r>
              <a:rPr lang="en-US" dirty="0"/>
              <a:t> </a:t>
            </a:r>
            <a:r>
              <a:rPr lang="en-US" dirty="0" err="1"/>
              <a:t>uygulamayada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r>
              <a:rPr lang="en-US" dirty="0"/>
              <a:t>Domain </a:t>
            </a:r>
            <a:r>
              <a:rPr lang="en-US" dirty="0" err="1"/>
              <a:t>katmanında</a:t>
            </a:r>
            <a:r>
              <a:rPr lang="en-US" dirty="0"/>
              <a:t> </a:t>
            </a:r>
            <a:r>
              <a:rPr lang="en-US" dirty="0" err="1"/>
              <a:t>kullanılmamalıdır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270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0880-05D1-4002-B469-D22D42FD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Presentation Layer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0219-00FC-4982-A2DA-41C9B7CF9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Bu </a:t>
            </a:r>
            <a:r>
              <a:rPr lang="en-US" dirty="0" err="1"/>
              <a:t>katman</a:t>
            </a:r>
            <a:r>
              <a:rPr lang="en-US" dirty="0"/>
              <a:t> </a:t>
            </a:r>
            <a:r>
              <a:rPr lang="en-US" dirty="0" err="1"/>
              <a:t>kullanıcının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etkileşime</a:t>
            </a:r>
            <a:r>
              <a:rPr lang="en-US" dirty="0"/>
              <a:t> </a:t>
            </a:r>
            <a:r>
              <a:rPr lang="en-US" dirty="0" err="1"/>
              <a:t>geçtiği</a:t>
            </a:r>
            <a:r>
              <a:rPr lang="en-US" dirty="0"/>
              <a:t> </a:t>
            </a:r>
            <a:r>
              <a:rPr lang="en-US" dirty="0" err="1"/>
              <a:t>katmandır</a:t>
            </a:r>
            <a:r>
              <a:rPr lang="en-US" dirty="0"/>
              <a:t>. </a:t>
            </a:r>
          </a:p>
          <a:p>
            <a:r>
              <a:rPr lang="en-US" dirty="0" err="1"/>
              <a:t>Kullanılan</a:t>
            </a:r>
            <a:r>
              <a:rPr lang="en-US" dirty="0"/>
              <a:t> </a:t>
            </a:r>
            <a:r>
              <a:rPr lang="en-US" dirty="0" err="1"/>
              <a:t>teknolojilere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implementasyonları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 (</a:t>
            </a:r>
            <a:r>
              <a:rPr lang="en-US" dirty="0" err="1"/>
              <a:t>Console,Form</a:t>
            </a:r>
            <a:r>
              <a:rPr lang="en-US" dirty="0"/>
              <a:t>, API, Web App)</a:t>
            </a:r>
          </a:p>
          <a:p>
            <a:r>
              <a:rPr lang="en-US" dirty="0" err="1"/>
              <a:t>Hiç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katman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katmana</a:t>
            </a:r>
            <a:r>
              <a:rPr lang="en-US" dirty="0"/>
              <a:t> </a:t>
            </a:r>
            <a:r>
              <a:rPr lang="en-US" dirty="0" err="1"/>
              <a:t>bağımlı</a:t>
            </a:r>
            <a:r>
              <a:rPr lang="en-US" dirty="0"/>
              <a:t> </a:t>
            </a:r>
            <a:r>
              <a:rPr lang="en-US" dirty="0" err="1"/>
              <a:t>olamaz</a:t>
            </a:r>
            <a:r>
              <a:rPr lang="en-US" dirty="0"/>
              <a:t>.</a:t>
            </a:r>
          </a:p>
          <a:p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katmanları</a:t>
            </a:r>
            <a:r>
              <a:rPr lang="en-US" dirty="0"/>
              <a:t> </a:t>
            </a:r>
            <a:r>
              <a:rPr lang="en-US" dirty="0" err="1"/>
              <a:t>referans</a:t>
            </a:r>
            <a:r>
              <a:rPr lang="en-US" dirty="0"/>
              <a:t> </a:t>
            </a:r>
            <a:r>
              <a:rPr lang="en-US" dirty="0" err="1"/>
              <a:t>alabilir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39076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5B2C-5537-4E3B-95CE-310DCD8A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Domain Driven Design (DDD)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6B39C-338F-4EA8-8BF0-0E6A126A5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projelerindeki</a:t>
            </a:r>
            <a:r>
              <a:rPr lang="en-US" dirty="0"/>
              <a:t>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süreçlerini</a:t>
            </a:r>
            <a:r>
              <a:rPr lang="en-US" dirty="0"/>
              <a:t> </a:t>
            </a:r>
            <a:r>
              <a:rPr lang="en-US" dirty="0" err="1"/>
              <a:t>yönetmek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geliştirilmiş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yaklaşımı</a:t>
            </a:r>
            <a:endParaRPr lang="en-US" dirty="0"/>
          </a:p>
          <a:p>
            <a:r>
              <a:rPr lang="en-US" dirty="0"/>
              <a:t>Domain de </a:t>
            </a:r>
            <a:r>
              <a:rPr lang="en-US" dirty="0" err="1"/>
              <a:t>uzamanlık</a:t>
            </a:r>
            <a:r>
              <a:rPr lang="en-US" dirty="0"/>
              <a:t> </a:t>
            </a:r>
            <a:r>
              <a:rPr lang="en-US" dirty="0" err="1"/>
              <a:t>gerektirir</a:t>
            </a:r>
            <a:endParaRPr lang="en-US" dirty="0"/>
          </a:p>
          <a:p>
            <a:r>
              <a:rPr lang="en-US" dirty="0"/>
              <a:t>Her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tipine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değildir</a:t>
            </a:r>
            <a:endParaRPr lang="en-US" dirty="0"/>
          </a:p>
          <a:p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süreçlerinin</a:t>
            </a:r>
            <a:r>
              <a:rPr lang="en-US" dirty="0"/>
              <a:t> </a:t>
            </a:r>
            <a:r>
              <a:rPr lang="en-US" dirty="0" err="1"/>
              <a:t>sürdürülebilirliğini</a:t>
            </a:r>
            <a:r>
              <a:rPr lang="en-US" dirty="0"/>
              <a:t> </a:t>
            </a:r>
            <a:r>
              <a:rPr lang="en-US" dirty="0" err="1"/>
              <a:t>artırır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9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6159-2CEB-4B41-B04B-48CC385FA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SOA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Karakteristik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Özellikleri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3A290-3FB4-400A-84AA-41283A00A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tr-TR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anageability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yönetilebilirlik</a:t>
            </a:r>
            <a:r>
              <a:rPr lang="en-US" dirty="0">
                <a:ea typeface="+mn-lt"/>
                <a:cs typeface="+mn-lt"/>
              </a:rPr>
              <a:t>), </a:t>
            </a:r>
          </a:p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Maintenance 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bakım</a:t>
            </a:r>
            <a:r>
              <a:rPr lang="en-US" dirty="0">
                <a:ea typeface="+mn-lt"/>
                <a:cs typeface="+mn-lt"/>
              </a:rPr>
              <a:t>) </a:t>
            </a:r>
          </a:p>
          <a:p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Interoperability 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birlikte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çalışabilirlik</a:t>
            </a:r>
            <a:r>
              <a:rPr lang="en-US" dirty="0">
                <a:ea typeface="+mn-lt"/>
                <a:cs typeface="+mn-lt"/>
              </a:rPr>
              <a:t>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90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5E55-7D28-4BF1-96A9-A6AA58D3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Ubiquitous Language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Ortak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Dil)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5F53-88E3-4CCB-8C22-26BC977A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Uygulamayı</a:t>
            </a:r>
            <a:r>
              <a:rPr lang="en-US" dirty="0"/>
              <a:t> </a:t>
            </a:r>
            <a:r>
              <a:rPr lang="en-US" dirty="0" err="1"/>
              <a:t>geliştirecek</a:t>
            </a:r>
            <a:r>
              <a:rPr lang="en-US" dirty="0"/>
              <a:t> </a:t>
            </a:r>
            <a:r>
              <a:rPr lang="en-US" dirty="0" err="1"/>
              <a:t>takım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uygulamanın</a:t>
            </a:r>
            <a:r>
              <a:rPr lang="en-US" dirty="0"/>
              <a:t> domain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, </a:t>
            </a:r>
            <a:r>
              <a:rPr lang="en-US" dirty="0" err="1"/>
              <a:t>tecrübeye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kişiler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ortak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dil</a:t>
            </a:r>
            <a:r>
              <a:rPr lang="en-US" dirty="0"/>
              <a:t> </a:t>
            </a:r>
            <a:r>
              <a:rPr lang="en-US" dirty="0" err="1"/>
              <a:t>oluşturulmaldır</a:t>
            </a:r>
            <a:r>
              <a:rPr lang="en-US" dirty="0"/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4BE75E-CEA7-4F9B-90AF-7CDA96FA8878}"/>
              </a:ext>
            </a:extLst>
          </p:cNvPr>
          <p:cNvSpPr/>
          <p:nvPr/>
        </p:nvSpPr>
        <p:spPr>
          <a:xfrm>
            <a:off x="1180069" y="3393988"/>
            <a:ext cx="1915296" cy="1441621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Domain </a:t>
            </a:r>
            <a:endParaRPr lang="en-US"/>
          </a:p>
          <a:p>
            <a:pPr algn="ctr"/>
            <a:r>
              <a:rPr lang="en-US" dirty="0"/>
              <a:t>Expert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90947E-FF07-48FE-AF2F-8CB36693E32A}"/>
              </a:ext>
            </a:extLst>
          </p:cNvPr>
          <p:cNvSpPr/>
          <p:nvPr/>
        </p:nvSpPr>
        <p:spPr>
          <a:xfrm>
            <a:off x="8419069" y="3424880"/>
            <a:ext cx="1915296" cy="1441621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Development</a:t>
            </a:r>
          </a:p>
          <a:p>
            <a:pPr algn="ctr"/>
            <a:r>
              <a:rPr lang="en-US" dirty="0"/>
              <a:t>Teams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D36AF5D-C0DD-490C-B335-88A31EE12591}"/>
              </a:ext>
            </a:extLst>
          </p:cNvPr>
          <p:cNvSpPr/>
          <p:nvPr/>
        </p:nvSpPr>
        <p:spPr>
          <a:xfrm>
            <a:off x="3561041" y="3751748"/>
            <a:ext cx="4366053" cy="937053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Ubiquitous Language</a:t>
            </a:r>
          </a:p>
        </p:txBody>
      </p:sp>
    </p:spTree>
    <p:extLst>
      <p:ext uri="{BB962C8B-B14F-4D97-AF65-F5344CB8AC3E}">
        <p14:creationId xmlns:p14="http://schemas.microsoft.com/office/powerpoint/2010/main" val="1585128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0F99-9AA2-4763-9DF0-EF77EEA5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Bounded Context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Sınırlı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Bağlam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D578A-CE6F-43B9-9FAB-E18F5AF5F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Core Domaine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birbiri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ilişkili</a:t>
            </a:r>
            <a:r>
              <a:rPr lang="en-US" dirty="0"/>
              <a:t> her </a:t>
            </a:r>
            <a:r>
              <a:rPr lang="en-US" dirty="0" err="1"/>
              <a:t>bir</a:t>
            </a:r>
            <a:r>
              <a:rPr lang="en-US" dirty="0"/>
              <a:t> sub-</a:t>
            </a:r>
            <a:r>
              <a:rPr lang="en-US" dirty="0" err="1"/>
              <a:t>domaine</a:t>
            </a:r>
            <a:r>
              <a:rPr lang="en-US" dirty="0"/>
              <a:t> bounded context </a:t>
            </a:r>
            <a:r>
              <a:rPr lang="en-US" dirty="0" err="1"/>
              <a:t>diyoruz</a:t>
            </a:r>
            <a:r>
              <a:rPr lang="en-US" dirty="0"/>
              <a:t>.</a:t>
            </a:r>
            <a:endParaRPr lang="en-US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6059B0-A417-4992-908B-C877A76E3CBC}"/>
              </a:ext>
            </a:extLst>
          </p:cNvPr>
          <p:cNvSpPr/>
          <p:nvPr/>
        </p:nvSpPr>
        <p:spPr>
          <a:xfrm>
            <a:off x="3575050" y="2664883"/>
            <a:ext cx="4466166" cy="385233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ECOMMERCE</a:t>
            </a:r>
            <a:br>
              <a:rPr lang="en-US" b="1" dirty="0"/>
            </a:br>
            <a:r>
              <a:rPr lang="en-US" b="1" dirty="0"/>
              <a:t>DOMAIN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073BF3-5D38-4F0F-A0DF-D92CE6760F4F}"/>
              </a:ext>
            </a:extLst>
          </p:cNvPr>
          <p:cNvSpPr/>
          <p:nvPr/>
        </p:nvSpPr>
        <p:spPr>
          <a:xfrm>
            <a:off x="3622675" y="3876675"/>
            <a:ext cx="1153582" cy="1058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Customer Module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7B3A691-9F34-4CAE-9AFF-41C9DC5D850A}"/>
              </a:ext>
            </a:extLst>
          </p:cNvPr>
          <p:cNvSpPr/>
          <p:nvPr/>
        </p:nvSpPr>
        <p:spPr>
          <a:xfrm>
            <a:off x="5125508" y="3231091"/>
            <a:ext cx="1153582" cy="1058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Stock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 Module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12A6E06-2843-415B-B7DB-99508B6DCD76}"/>
              </a:ext>
            </a:extLst>
          </p:cNvPr>
          <p:cNvSpPr/>
          <p:nvPr/>
        </p:nvSpPr>
        <p:spPr>
          <a:xfrm>
            <a:off x="5189007" y="4935007"/>
            <a:ext cx="1153582" cy="1058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Payment Module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4E1F0D-7F60-4532-BBB2-6BF53A05DFBB}"/>
              </a:ext>
            </a:extLst>
          </p:cNvPr>
          <p:cNvSpPr/>
          <p:nvPr/>
        </p:nvSpPr>
        <p:spPr>
          <a:xfrm>
            <a:off x="6649507" y="3961339"/>
            <a:ext cx="1153582" cy="1058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Product Catalog Module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C1EBA4A7-E78A-41FA-908F-1CEEF03C3ABA}"/>
              </a:ext>
            </a:extLst>
          </p:cNvPr>
          <p:cNvSpPr/>
          <p:nvPr/>
        </p:nvSpPr>
        <p:spPr>
          <a:xfrm rot="1860000">
            <a:off x="4080340" y="5264573"/>
            <a:ext cx="1090083" cy="529167"/>
          </a:xfrm>
          <a:prstGeom prst="curved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id="{8E1BE61A-59F8-4834-B4DB-6B13FC911AAB}"/>
              </a:ext>
            </a:extLst>
          </p:cNvPr>
          <p:cNvSpPr/>
          <p:nvPr/>
        </p:nvSpPr>
        <p:spPr>
          <a:xfrm rot="-2340000">
            <a:off x="6429839" y="5264572"/>
            <a:ext cx="1090083" cy="529167"/>
          </a:xfrm>
          <a:prstGeom prst="curved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Up 10">
            <a:extLst>
              <a:ext uri="{FF2B5EF4-FFF2-40B4-BE49-F238E27FC236}">
                <a16:creationId xmlns:a16="http://schemas.microsoft.com/office/drawing/2014/main" id="{FB5C0E8D-5F26-45ED-8982-3C1FD3A687B8}"/>
              </a:ext>
            </a:extLst>
          </p:cNvPr>
          <p:cNvSpPr/>
          <p:nvPr/>
        </p:nvSpPr>
        <p:spPr>
          <a:xfrm rot="7980000">
            <a:off x="4228507" y="3221989"/>
            <a:ext cx="1090083" cy="529167"/>
          </a:xfrm>
          <a:prstGeom prst="curved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Up 11">
            <a:extLst>
              <a:ext uri="{FF2B5EF4-FFF2-40B4-BE49-F238E27FC236}">
                <a16:creationId xmlns:a16="http://schemas.microsoft.com/office/drawing/2014/main" id="{68D1B293-0DB6-42AF-AD4A-D1A75A24364A}"/>
              </a:ext>
            </a:extLst>
          </p:cNvPr>
          <p:cNvSpPr/>
          <p:nvPr/>
        </p:nvSpPr>
        <p:spPr>
          <a:xfrm rot="12480000">
            <a:off x="6207589" y="3221988"/>
            <a:ext cx="1090083" cy="529167"/>
          </a:xfrm>
          <a:prstGeom prst="curvedUp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E934A5-EA63-4163-AB97-518AEBDEAA00}"/>
              </a:ext>
            </a:extLst>
          </p:cNvPr>
          <p:cNvSpPr/>
          <p:nvPr/>
        </p:nvSpPr>
        <p:spPr>
          <a:xfrm>
            <a:off x="8623299" y="2834216"/>
            <a:ext cx="1957916" cy="1206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0A45B3-49FD-4330-AB67-1AD01EEB9277}"/>
              </a:ext>
            </a:extLst>
          </p:cNvPr>
          <p:cNvSpPr/>
          <p:nvPr/>
        </p:nvSpPr>
        <p:spPr>
          <a:xfrm>
            <a:off x="8316382" y="4972049"/>
            <a:ext cx="1957916" cy="1206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TEAM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A95232-BD2A-442F-90C6-2BB6A01AA161}"/>
              </a:ext>
            </a:extLst>
          </p:cNvPr>
          <p:cNvSpPr/>
          <p:nvPr/>
        </p:nvSpPr>
        <p:spPr>
          <a:xfrm>
            <a:off x="833965" y="3088216"/>
            <a:ext cx="1957916" cy="1206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TEAM 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D86DC-6D29-495A-A359-6D7369B5B640}"/>
              </a:ext>
            </a:extLst>
          </p:cNvPr>
          <p:cNvSpPr/>
          <p:nvPr/>
        </p:nvSpPr>
        <p:spPr>
          <a:xfrm>
            <a:off x="1267881" y="4855632"/>
            <a:ext cx="1957916" cy="12065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TEAM 4</a:t>
            </a:r>
          </a:p>
        </p:txBody>
      </p:sp>
    </p:spTree>
    <p:extLst>
      <p:ext uri="{BB962C8B-B14F-4D97-AF65-F5344CB8AC3E}">
        <p14:creationId xmlns:p14="http://schemas.microsoft.com/office/powerpoint/2010/main" val="36369461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487F9-9771-403A-9056-F2B091C5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Bounded Context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İzolasyon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Seviyeleri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6D244-97EB-4E56-BBC5-E5630732E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1.Seviye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(Folder Based)</a:t>
            </a:r>
          </a:p>
          <a:p>
            <a:r>
              <a:rPr lang="en-US" dirty="0"/>
              <a:t>2.Seviye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(Class Lib Based) </a:t>
            </a:r>
          </a:p>
          <a:p>
            <a:r>
              <a:rPr lang="en-US" dirty="0"/>
              <a:t>3.Seviye 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Microservice Based)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Birbirleri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alakalı</a:t>
            </a:r>
            <a:r>
              <a:rPr lang="en-US" dirty="0"/>
              <a:t> </a:t>
            </a:r>
            <a:r>
              <a:rPr lang="en-US" dirty="0" err="1"/>
              <a:t>gördüğümüz</a:t>
            </a:r>
            <a:r>
              <a:rPr lang="en-US" dirty="0"/>
              <a:t>,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ilişkisi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düşündüğünüz</a:t>
            </a:r>
            <a:r>
              <a:rPr lang="en-US" dirty="0"/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bounded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contextleri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microservice </a:t>
            </a:r>
            <a:r>
              <a:rPr lang="en-US" dirty="0" err="1"/>
              <a:t>yapabiliriz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130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95F7-F683-41A3-9964-0F528CA98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Bounded Context Architecture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D3ED1-99D1-4AF7-A748-5B404E4ED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Onion Architecture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8665007-C4AD-40EC-B419-80095D432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919" y="2338066"/>
            <a:ext cx="4229569" cy="341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1244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4B3EF-3E03-4045-B8DF-B169A6DA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j-lt"/>
                <a:cs typeface="+mj-lt"/>
              </a:rPr>
              <a:t>Bounded Context Architecture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DF0B3-295D-4C79-8428-41801BFEC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User Interface</a:t>
            </a:r>
          </a:p>
          <a:p>
            <a:r>
              <a:rPr lang="en-US" dirty="0"/>
              <a:t>Application Services</a:t>
            </a:r>
          </a:p>
          <a:p>
            <a:r>
              <a:rPr lang="en-US" dirty="0"/>
              <a:t>Infrastructure Services </a:t>
            </a:r>
          </a:p>
          <a:p>
            <a:r>
              <a:rPr lang="en-US" dirty="0"/>
              <a:t>Domain Services</a:t>
            </a:r>
          </a:p>
          <a:p>
            <a:r>
              <a:rPr lang="en-US" dirty="0"/>
              <a:t>Domain</a:t>
            </a:r>
          </a:p>
          <a:p>
            <a:pPr lvl="1"/>
            <a:r>
              <a:rPr lang="en-US" dirty="0"/>
              <a:t>Aggregates</a:t>
            </a:r>
          </a:p>
          <a:p>
            <a:pPr lvl="1"/>
            <a:r>
              <a:rPr lang="en-US" dirty="0"/>
              <a:t>Entities</a:t>
            </a:r>
          </a:p>
          <a:p>
            <a:pPr lvl="1"/>
            <a:r>
              <a:rPr lang="en-US" dirty="0"/>
              <a:t>Value Objects</a:t>
            </a:r>
          </a:p>
          <a:p>
            <a:pPr lvl="1"/>
            <a:r>
              <a:rPr lang="en-US" dirty="0"/>
              <a:t>Domain Events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20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DC43-ADC6-45D9-963A-92F4C1E4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BF252-22A7-4D36-BF75-5A14BC6BA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5155" cy="3859742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Entities: </a:t>
            </a:r>
            <a:r>
              <a:rPr lang="en-US" sz="2400" dirty="0"/>
              <a:t> </a:t>
            </a:r>
            <a:r>
              <a:rPr lang="en-US" sz="2400" dirty="0" err="1"/>
              <a:t>Kendisine</a:t>
            </a:r>
            <a:r>
              <a:rPr lang="en-US" sz="2400" dirty="0"/>
              <a:t> </a:t>
            </a:r>
            <a:r>
              <a:rPr lang="en-US" sz="2400" dirty="0" err="1"/>
              <a:t>ait</a:t>
            </a:r>
            <a:r>
              <a:rPr lang="en-US" sz="2400" dirty="0"/>
              <a:t> unique </a:t>
            </a:r>
            <a:r>
              <a:rPr lang="en-US" sz="2400" dirty="0" err="1"/>
              <a:t>değeri</a:t>
            </a:r>
            <a:r>
              <a:rPr lang="en-US" sz="2400" dirty="0"/>
              <a:t> </a:t>
            </a:r>
            <a:r>
              <a:rPr lang="en-US" sz="2400" dirty="0" err="1"/>
              <a:t>olan</a:t>
            </a:r>
            <a:r>
              <a:rPr lang="en-US" sz="2400" dirty="0"/>
              <a:t> </a:t>
            </a:r>
            <a:r>
              <a:rPr lang="en-US" sz="2400" dirty="0" err="1"/>
              <a:t>yapılar</a:t>
            </a:r>
            <a:r>
              <a:rPr lang="en-US" sz="2400" dirty="0"/>
              <a:t>. (ID)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Value Object: </a:t>
            </a:r>
            <a:r>
              <a:rPr lang="en-US" sz="2400" err="1"/>
              <a:t>Kendisine</a:t>
            </a:r>
            <a:r>
              <a:rPr lang="en-US" sz="2400" dirty="0"/>
              <a:t> </a:t>
            </a:r>
            <a:r>
              <a:rPr lang="en-US" sz="2400" err="1"/>
              <a:t>ait</a:t>
            </a:r>
            <a:r>
              <a:rPr lang="en-US" sz="2400" dirty="0"/>
              <a:t> unique </a:t>
            </a:r>
            <a:r>
              <a:rPr lang="en-US" sz="2400" err="1"/>
              <a:t>değeri</a:t>
            </a:r>
            <a:r>
              <a:rPr lang="en-US" sz="2400" dirty="0"/>
              <a:t> </a:t>
            </a:r>
            <a:r>
              <a:rPr lang="en-US" sz="2400" err="1"/>
              <a:t>olmayan</a:t>
            </a:r>
            <a:r>
              <a:rPr lang="en-US" sz="2400" dirty="0"/>
              <a:t> </a:t>
            </a:r>
            <a:r>
              <a:rPr lang="en-US" sz="2400" err="1"/>
              <a:t>yapılar</a:t>
            </a:r>
            <a:r>
              <a:rPr lang="en-US" sz="2400" dirty="0"/>
              <a:t>.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Aggregate Root:</a:t>
            </a:r>
            <a:r>
              <a:rPr lang="en-US" sz="2400" dirty="0"/>
              <a:t> </a:t>
            </a:r>
            <a:r>
              <a:rPr lang="en-US" sz="2400" dirty="0" err="1"/>
              <a:t>Birbileri</a:t>
            </a:r>
            <a:r>
              <a:rPr lang="en-US" sz="2400" dirty="0"/>
              <a:t> </a:t>
            </a:r>
            <a:r>
              <a:rPr lang="en-US" sz="2400" dirty="0" err="1"/>
              <a:t>ile</a:t>
            </a:r>
            <a:r>
              <a:rPr lang="en-US" sz="2400" dirty="0"/>
              <a:t> </a:t>
            </a:r>
            <a:r>
              <a:rPr lang="en-US" sz="2400" dirty="0" err="1"/>
              <a:t>alakalı</a:t>
            </a:r>
            <a:r>
              <a:rPr lang="en-US" sz="2400" dirty="0"/>
              <a:t> </a:t>
            </a:r>
            <a:r>
              <a:rPr lang="en-US" sz="2400" dirty="0" err="1"/>
              <a:t>entitylerin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arada</a:t>
            </a:r>
            <a:r>
              <a:rPr lang="en-US" sz="2400" dirty="0"/>
              <a:t> </a:t>
            </a:r>
            <a:r>
              <a:rPr lang="en-US" sz="2400" dirty="0" err="1"/>
              <a:t>bulunmasını</a:t>
            </a:r>
            <a:r>
              <a:rPr lang="en-US" sz="2400" dirty="0"/>
              <a:t> </a:t>
            </a:r>
            <a:r>
              <a:rPr lang="en-US" sz="2400" dirty="0" err="1"/>
              <a:t>sağlayan</a:t>
            </a:r>
            <a:r>
              <a:rPr lang="en-US" sz="2400" dirty="0"/>
              <a:t> </a:t>
            </a:r>
            <a:r>
              <a:rPr lang="en-US" sz="2400" dirty="0" err="1"/>
              <a:t>yapı</a:t>
            </a:r>
            <a:r>
              <a:rPr lang="en-US" sz="2400" dirty="0"/>
              <a:t>. </a:t>
            </a:r>
            <a:r>
              <a:rPr lang="en-US" sz="2400" dirty="0" err="1"/>
              <a:t>Aslında</a:t>
            </a:r>
            <a:r>
              <a:rPr lang="en-US" sz="2400" dirty="0"/>
              <a:t> </a:t>
            </a:r>
            <a:r>
              <a:rPr lang="en-US" sz="2400" dirty="0" err="1"/>
              <a:t>birden</a:t>
            </a:r>
            <a:r>
              <a:rPr lang="en-US" sz="2400" dirty="0"/>
              <a:t> </a:t>
            </a:r>
            <a:r>
              <a:rPr lang="en-US" sz="2400" dirty="0" err="1"/>
              <a:t>fazla</a:t>
            </a:r>
            <a:r>
              <a:rPr lang="en-US" sz="2400" dirty="0"/>
              <a:t> entity </a:t>
            </a:r>
            <a:r>
              <a:rPr lang="en-US" sz="2400" dirty="0" err="1"/>
              <a:t>üzerinden</a:t>
            </a:r>
            <a:r>
              <a:rPr lang="en-US" sz="2400" dirty="0"/>
              <a:t> </a:t>
            </a:r>
            <a:r>
              <a:rPr lang="en-US" sz="2400" dirty="0" err="1"/>
              <a:t>tek</a:t>
            </a:r>
            <a:r>
              <a:rPr lang="en-US" sz="2400" dirty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noktadan</a:t>
            </a:r>
            <a:r>
              <a:rPr lang="en-US" sz="2400" dirty="0"/>
              <a:t> </a:t>
            </a:r>
            <a:r>
              <a:rPr lang="en-US" sz="2400" dirty="0" err="1"/>
              <a:t>yönetimi</a:t>
            </a:r>
            <a:r>
              <a:rPr lang="en-US" sz="2400" dirty="0"/>
              <a:t> </a:t>
            </a:r>
            <a:r>
              <a:rPr lang="en-US" sz="2400" dirty="0" err="1"/>
              <a:t>gerçekleştirdiğimiz</a:t>
            </a:r>
            <a:r>
              <a:rPr lang="en-US" sz="2400" dirty="0"/>
              <a:t> </a:t>
            </a:r>
            <a:r>
              <a:rPr lang="en-US" sz="2400" dirty="0" err="1"/>
              <a:t>yapılardır</a:t>
            </a:r>
            <a:r>
              <a:rPr lang="en-US" sz="2400" dirty="0"/>
              <a:t>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535DE4-AD26-4FAD-8C2D-5EB8E0BF8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585" y="1888727"/>
            <a:ext cx="3702755" cy="339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481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FDFB-D68E-469F-BD81-D7A7D772A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Domain - Aggregates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E0B1756-CBCB-455A-8CF3-8911CA7B5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799" y="1842617"/>
            <a:ext cx="9134475" cy="3562350"/>
          </a:xfrm>
        </p:spPr>
      </p:pic>
    </p:spTree>
    <p:extLst>
      <p:ext uri="{BB962C8B-B14F-4D97-AF65-F5344CB8AC3E}">
        <p14:creationId xmlns:p14="http://schemas.microsoft.com/office/powerpoint/2010/main" val="321696469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48082-52F0-4B61-BA7B-10F3AEA5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0147D-6F26-4802-B1C1-B0DA670F3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Domain Events: </a:t>
            </a:r>
            <a:r>
              <a:rPr lang="en-US" dirty="0">
                <a:ea typeface="+mn-lt"/>
                <a:cs typeface="+mn-lt"/>
              </a:rPr>
              <a:t> Bounded </a:t>
            </a:r>
            <a:r>
              <a:rPr lang="en-US" dirty="0" err="1">
                <a:ea typeface="+mn-lt"/>
                <a:cs typeface="+mn-lt"/>
              </a:rPr>
              <a:t>Contextler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arasındaki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iletişimi</a:t>
            </a:r>
            <a:r>
              <a:rPr lang="en-US" dirty="0">
                <a:ea typeface="+mn-lt"/>
                <a:cs typeface="+mn-lt"/>
              </a:rPr>
              <a:t> Domain </a:t>
            </a:r>
            <a:r>
              <a:rPr lang="en-US" dirty="0" err="1">
                <a:ea typeface="+mn-lt"/>
                <a:cs typeface="+mn-lt"/>
              </a:rPr>
              <a:t>Eventsler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sağlarız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/>
              <a:t>Bir Bounded </a:t>
            </a:r>
            <a:r>
              <a:rPr lang="en-US" dirty="0" err="1"/>
              <a:t>Context'e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operasyon</a:t>
            </a:r>
            <a:r>
              <a:rPr lang="en-US" dirty="0"/>
              <a:t> </a:t>
            </a:r>
            <a:r>
              <a:rPr lang="en-US" dirty="0" err="1"/>
              <a:t>gerçekleştiğinde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bounded </a:t>
            </a:r>
            <a:r>
              <a:rPr lang="en-US" dirty="0" err="1"/>
              <a:t>contextler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dirty="0" err="1"/>
              <a:t>dinler</a:t>
            </a:r>
            <a:r>
              <a:rPr lang="en-US" dirty="0"/>
              <a:t> (subscribe)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bounded </a:t>
            </a:r>
            <a:r>
              <a:rPr lang="en-US" dirty="0" err="1"/>
              <a:t>contextlerinde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operasyonu</a:t>
            </a:r>
            <a:r>
              <a:rPr lang="en-US" dirty="0"/>
              <a:t> </a:t>
            </a:r>
            <a:r>
              <a:rPr lang="en-US" dirty="0" err="1"/>
              <a:t>yerine</a:t>
            </a:r>
            <a:r>
              <a:rPr lang="en-US" dirty="0"/>
              <a:t> </a:t>
            </a:r>
            <a:r>
              <a:rPr lang="en-US" dirty="0" err="1"/>
              <a:t>getirir</a:t>
            </a:r>
            <a:r>
              <a:rPr lang="en-US" dirty="0"/>
              <a:t>.</a:t>
            </a:r>
          </a:p>
          <a:p>
            <a:r>
              <a:rPr lang="en-US" b="1" dirty="0"/>
              <a:t>In-Memory Event</a:t>
            </a:r>
            <a:r>
              <a:rPr lang="en-US" dirty="0"/>
              <a:t> </a:t>
            </a:r>
            <a:r>
              <a:rPr lang="en-US" dirty="0" err="1"/>
              <a:t>Yaklaşımı</a:t>
            </a:r>
            <a:r>
              <a:rPr lang="en-US" dirty="0"/>
              <a:t> </a:t>
            </a:r>
            <a:r>
              <a:rPr lang="en-US" dirty="0" err="1"/>
              <a:t>söz</a:t>
            </a:r>
            <a:r>
              <a:rPr lang="en-US" dirty="0"/>
              <a:t> </a:t>
            </a:r>
            <a:r>
              <a:rPr lang="en-US" dirty="0" err="1"/>
              <a:t>konusudur</a:t>
            </a:r>
            <a:r>
              <a:rPr lang="en-US" dirty="0"/>
              <a:t>.</a:t>
            </a:r>
          </a:p>
          <a:p>
            <a:r>
              <a:rPr lang="en-US" dirty="0"/>
              <a:t>Micro Service </a:t>
            </a:r>
            <a:r>
              <a:rPr lang="en-US" dirty="0" err="1"/>
              <a:t>düzeyinde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işlemi</a:t>
            </a:r>
            <a:r>
              <a:rPr lang="en-US" dirty="0"/>
              <a:t> </a:t>
            </a:r>
            <a:r>
              <a:rPr lang="en-US" b="1" dirty="0"/>
              <a:t>Message Broker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yaparız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07767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18A8-74D4-4B24-8769-C734A15F9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Anemic Domain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C874C-CEFB-4722-A305-98DB46D40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Entityler</a:t>
            </a:r>
            <a:r>
              <a:rPr lang="en-US" dirty="0"/>
              <a:t> </a:t>
            </a:r>
            <a:r>
              <a:rPr lang="en-US" dirty="0" err="1"/>
              <a:t>sadece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Propertiesten</a:t>
            </a:r>
            <a:r>
              <a:rPr lang="en-US" dirty="0"/>
              <a:t> </a:t>
            </a:r>
            <a:r>
              <a:rPr lang="en-US" dirty="0" err="1"/>
              <a:t>oluşur</a:t>
            </a:r>
            <a:r>
              <a:rPr lang="en-US" dirty="0"/>
              <a:t>.</a:t>
            </a:r>
          </a:p>
          <a:p>
            <a:r>
              <a:rPr lang="en-US" dirty="0" err="1"/>
              <a:t>Entityler</a:t>
            </a:r>
            <a:r>
              <a:rPr lang="en-US" dirty="0"/>
              <a:t>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(Behaviors)</a:t>
            </a:r>
            <a:r>
              <a:rPr lang="en-US" dirty="0"/>
              <a:t> </a:t>
            </a:r>
            <a:r>
              <a:rPr lang="en-US" dirty="0" err="1"/>
              <a:t>barındırmaz</a:t>
            </a:r>
            <a:endParaRPr lang="en-US" dirty="0"/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Cohesion</a:t>
            </a:r>
            <a:r>
              <a:rPr lang="en-US" dirty="0"/>
              <a:t> </a:t>
            </a:r>
            <a:r>
              <a:rPr lang="en-US" dirty="0" err="1"/>
              <a:t>düşüktür</a:t>
            </a:r>
            <a:r>
              <a:rPr lang="en-US" dirty="0"/>
              <a:t>.</a:t>
            </a:r>
          </a:p>
          <a:p>
            <a:r>
              <a:rPr lang="en-US" dirty="0" err="1"/>
              <a:t>Bussiness</a:t>
            </a:r>
            <a:r>
              <a:rPr lang="en-US" dirty="0"/>
              <a:t> Rules (Behaviors)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BLL</a:t>
            </a:r>
            <a:r>
              <a:rPr lang="en-US" dirty="0" err="1"/>
              <a:t>'dediğimiz</a:t>
            </a:r>
            <a:r>
              <a:rPr lang="en-US" dirty="0"/>
              <a:t> </a:t>
            </a:r>
            <a:r>
              <a:rPr lang="en-US" dirty="0" err="1"/>
              <a:t>katmanda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5B54A5-F77F-406D-A086-00CBA929C1B2}"/>
              </a:ext>
            </a:extLst>
          </p:cNvPr>
          <p:cNvSpPr/>
          <p:nvPr/>
        </p:nvSpPr>
        <p:spPr>
          <a:xfrm>
            <a:off x="1133788" y="4227843"/>
            <a:ext cx="3073120" cy="9127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Entity</a:t>
            </a:r>
          </a:p>
          <a:p>
            <a:pPr algn="ctr"/>
            <a:r>
              <a:rPr lang="en-US" dirty="0"/>
              <a:t>Order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FE2345-6C75-4674-B69C-AB461BA8D63A}"/>
              </a:ext>
            </a:extLst>
          </p:cNvPr>
          <p:cNvSpPr/>
          <p:nvPr/>
        </p:nvSpPr>
        <p:spPr>
          <a:xfrm>
            <a:off x="7053941" y="4169227"/>
            <a:ext cx="3073120" cy="9127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BLL Layer Service</a:t>
            </a:r>
          </a:p>
          <a:p>
            <a:pPr algn="ctr"/>
            <a:r>
              <a:rPr lang="en-US" dirty="0" err="1"/>
              <a:t>OrderService</a:t>
            </a:r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0E47B44-95DC-450E-8089-EED82AC59366}"/>
              </a:ext>
            </a:extLst>
          </p:cNvPr>
          <p:cNvSpPr/>
          <p:nvPr/>
        </p:nvSpPr>
        <p:spPr>
          <a:xfrm>
            <a:off x="4726446" y="4443251"/>
            <a:ext cx="1867317" cy="485670"/>
          </a:xfrm>
          <a:prstGeom prst="left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432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03CA-FD67-4489-B735-C25D907A4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Domain Model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0A940B4-8B03-4693-A8AA-EDE31307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1665" y="1582790"/>
            <a:ext cx="7910560" cy="3859742"/>
          </a:xfrm>
        </p:spPr>
      </p:pic>
    </p:spTree>
    <p:extLst>
      <p:ext uri="{BB962C8B-B14F-4D97-AF65-F5344CB8AC3E}">
        <p14:creationId xmlns:p14="http://schemas.microsoft.com/office/powerpoint/2010/main" val="104960748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is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</TotalTime>
  <Words>7018</Words>
  <Application>Microsoft Office PowerPoint</Application>
  <PresentationFormat>Widescreen</PresentationFormat>
  <Paragraphs>899</Paragraphs>
  <Slides>149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67" baseType="lpstr">
      <vt:lpstr>-apple-system</vt:lpstr>
      <vt:lpstr>Arial</vt:lpstr>
      <vt:lpstr>Arial,Sans-Serif</vt:lpstr>
      <vt:lpstr>Avenir Next LT Pro</vt:lpstr>
      <vt:lpstr>Avenir Next LT Pro (Body)</vt:lpstr>
      <vt:lpstr>AvenirBold</vt:lpstr>
      <vt:lpstr>AvenirRegular</vt:lpstr>
      <vt:lpstr>Calibri</vt:lpstr>
      <vt:lpstr>Consolas</vt:lpstr>
      <vt:lpstr>inherit</vt:lpstr>
      <vt:lpstr>Inter</vt:lpstr>
      <vt:lpstr>Roboto</vt:lpstr>
      <vt:lpstr>sohne</vt:lpstr>
      <vt:lpstr>source-code-pro</vt:lpstr>
      <vt:lpstr>source-serif-pro</vt:lpstr>
      <vt:lpstr>Tw Cen MT</vt:lpstr>
      <vt:lpstr>volkhov</vt:lpstr>
      <vt:lpstr>ShapesVTI</vt:lpstr>
      <vt:lpstr>Microservices </vt:lpstr>
      <vt:lpstr>Eğitim Kataloğu </vt:lpstr>
      <vt:lpstr>Eğitim Kataloğu </vt:lpstr>
      <vt:lpstr>Eğitim Kataloğu  </vt:lpstr>
      <vt:lpstr>Eğitim Kataloğu </vt:lpstr>
      <vt:lpstr>Eğitim Kataloğu </vt:lpstr>
      <vt:lpstr>Eğitim Kataloğu </vt:lpstr>
      <vt:lpstr>SOA (Service Oriented Architecture) </vt:lpstr>
      <vt:lpstr>SOA Karakteristik Özellikleri</vt:lpstr>
      <vt:lpstr>SOA Temel Bileşenleri</vt:lpstr>
      <vt:lpstr>SOA Temel Bileşenleri</vt:lpstr>
      <vt:lpstr>SOA Architecture</vt:lpstr>
      <vt:lpstr>SOA Avantajları</vt:lpstr>
      <vt:lpstr>ESB (Enterprise Service Bus)</vt:lpstr>
      <vt:lpstr>Enterprise Service Bus Ne yapar ?</vt:lpstr>
      <vt:lpstr>ESB (Enterprise Service Bus)</vt:lpstr>
      <vt:lpstr>Adapters / Transports</vt:lpstr>
      <vt:lpstr>Service Hosting  </vt:lpstr>
      <vt:lpstr>Security</vt:lpstr>
      <vt:lpstr>Mediation</vt:lpstr>
      <vt:lpstr>Operation And Management</vt:lpstr>
      <vt:lpstr>SOA VS MICROSERVICES</vt:lpstr>
      <vt:lpstr>PowerPoint Presentation</vt:lpstr>
      <vt:lpstr>Microservices</vt:lpstr>
      <vt:lpstr>Monolithic Mimari</vt:lpstr>
      <vt:lpstr>Mikro Hizmet Mimarilerinde Ölçeklendirilebilirlik (Scalability)</vt:lpstr>
      <vt:lpstr>Micro Service</vt:lpstr>
      <vt:lpstr>Avantajları</vt:lpstr>
      <vt:lpstr>Dezavantajları</vt:lpstr>
      <vt:lpstr>Micro Service Communication (İletişim)</vt:lpstr>
      <vt:lpstr>Request Driven vs Event Driven</vt:lpstr>
      <vt:lpstr>Request Driven vs Event Driven</vt:lpstr>
      <vt:lpstr>Pub/Sub Mimarisi</vt:lpstr>
      <vt:lpstr>Pub/Sub Mimarisi</vt:lpstr>
      <vt:lpstr>Message Broker Kavramı</vt:lpstr>
      <vt:lpstr>Message Broker</vt:lpstr>
      <vt:lpstr>Mesaj Tipleri (Event)</vt:lpstr>
      <vt:lpstr>Mesaj Tipleri (Command-Message)</vt:lpstr>
      <vt:lpstr>Message Brokers</vt:lpstr>
      <vt:lpstr>Kafka</vt:lpstr>
      <vt:lpstr>Kafka Topic, Partion, Offset Kavramı</vt:lpstr>
      <vt:lpstr>Kafka Topic, Partion, Offset Kavramı</vt:lpstr>
      <vt:lpstr>Kafka Avantajları </vt:lpstr>
      <vt:lpstr>Kafka Dezavantajları</vt:lpstr>
      <vt:lpstr>RabbitMq</vt:lpstr>
      <vt:lpstr>Exchange (Message Routing Agent) Kavramı</vt:lpstr>
      <vt:lpstr>Direct Exchange</vt:lpstr>
      <vt:lpstr>Header Exchange</vt:lpstr>
      <vt:lpstr>Fanout Exchange (Broadcast)</vt:lpstr>
      <vt:lpstr>Topic Exchange</vt:lpstr>
      <vt:lpstr>RabbitMq Avantajları</vt:lpstr>
      <vt:lpstr>RabbitMq Dezavantajları </vt:lpstr>
      <vt:lpstr>DOCKER Nedir ?</vt:lpstr>
      <vt:lpstr>DOCKER Nedir ?</vt:lpstr>
      <vt:lpstr>Docker vs Virtual Machine</vt:lpstr>
      <vt:lpstr>Docker Bileşenleri</vt:lpstr>
      <vt:lpstr>Docker Bileşenleri</vt:lpstr>
      <vt:lpstr>Docker Bileşenleri</vt:lpstr>
      <vt:lpstr>Docker Bileşenleri</vt:lpstr>
      <vt:lpstr>Docker Swarm </vt:lpstr>
      <vt:lpstr>Docker Swarm</vt:lpstr>
      <vt:lpstr>Docker ile Kubernetes Farkları</vt:lpstr>
      <vt:lpstr>Docker Images Komutları</vt:lpstr>
      <vt:lpstr>Docker Container Komutları</vt:lpstr>
      <vt:lpstr>Dockerfile</vt:lpstr>
      <vt:lpstr>Dockerfile</vt:lpstr>
      <vt:lpstr>Dockerfile</vt:lpstr>
      <vt:lpstr>Dockerfile</vt:lpstr>
      <vt:lpstr>dockerfile Komutları</vt:lpstr>
      <vt:lpstr>Mikro Hizmet Mimarilerinde Yazılım Geliştirme Teknikleri</vt:lpstr>
      <vt:lpstr>Solid Principles</vt:lpstr>
      <vt:lpstr>Neden SOLID ihtiyaç duyuyoruz ?</vt:lpstr>
      <vt:lpstr>Single Responsibility</vt:lpstr>
      <vt:lpstr>Open Closed Principles</vt:lpstr>
      <vt:lpstr>Interface Seggregation</vt:lpstr>
      <vt:lpstr>Dependency Inversion Principles</vt:lpstr>
      <vt:lpstr>Liskov Substitution Principles</vt:lpstr>
      <vt:lpstr>Inversion Of Control (IoC)</vt:lpstr>
      <vt:lpstr>IoC Avantajları</vt:lpstr>
      <vt:lpstr>DI (Dependecy Injection)</vt:lpstr>
      <vt:lpstr>DI Avantajları</vt:lpstr>
      <vt:lpstr>Adım Adım Zayıf Bağlılık</vt:lpstr>
      <vt:lpstr>IoC Container</vt:lpstr>
      <vt:lpstr>Clean Arhitecture (Temiz Mimari)</vt:lpstr>
      <vt:lpstr>Domain Layer</vt:lpstr>
      <vt:lpstr>Application Layer</vt:lpstr>
      <vt:lpstr>Infrastructure Layer</vt:lpstr>
      <vt:lpstr>Presentation Layer</vt:lpstr>
      <vt:lpstr>Domain Driven Design (DDD)</vt:lpstr>
      <vt:lpstr>Ubiquitous Language (Ortak Dil)</vt:lpstr>
      <vt:lpstr>Bounded Context (Sınırlı Bağlam)</vt:lpstr>
      <vt:lpstr>Bounded Context İzolasyon Seviyeleri</vt:lpstr>
      <vt:lpstr>Bounded Context Architecture Structure</vt:lpstr>
      <vt:lpstr>Bounded Context Architecture Structure</vt:lpstr>
      <vt:lpstr>Domain</vt:lpstr>
      <vt:lpstr>Domain - Aggregates</vt:lpstr>
      <vt:lpstr>Domain</vt:lpstr>
      <vt:lpstr>Anemic Domain Model</vt:lpstr>
      <vt:lpstr>Domain Model</vt:lpstr>
      <vt:lpstr>CQRS Pattern (Command Query Seggregation Priciples)</vt:lpstr>
      <vt:lpstr>CQRS İzolasyon Seviyeleri</vt:lpstr>
      <vt:lpstr>API Gateway Kavramı</vt:lpstr>
      <vt:lpstr>API GATEWAY İLE NELER YAPILABİLİR?</vt:lpstr>
      <vt:lpstr>API Gateway’in Avantajları</vt:lpstr>
      <vt:lpstr>API Gateway’in Dezavantajları</vt:lpstr>
      <vt:lpstr>OCELOT</vt:lpstr>
      <vt:lpstr>OCELOT</vt:lpstr>
      <vt:lpstr>OCELOT</vt:lpstr>
      <vt:lpstr>OCELOT KONFİGURASYON</vt:lpstr>
      <vt:lpstr>OCELOT Authentication</vt:lpstr>
      <vt:lpstr>Ocelot Deploy seçenekleri</vt:lpstr>
      <vt:lpstr>Ocelot Deploy seçenekleri</vt:lpstr>
      <vt:lpstr>Ocelot Deploy seçenekleri</vt:lpstr>
      <vt:lpstr>Ocelot Deploy seçenekleri</vt:lpstr>
      <vt:lpstr>Ocelot Deploy seçenekleri</vt:lpstr>
      <vt:lpstr>Service Discovery Kavramı</vt:lpstr>
      <vt:lpstr>Service Discovery Kavramı</vt:lpstr>
      <vt:lpstr>Client-Side Service Discovery</vt:lpstr>
      <vt:lpstr>Client-Side Service Discovery</vt:lpstr>
      <vt:lpstr>Server-Side Service Discovery</vt:lpstr>
      <vt:lpstr>Server-Side Service Discovery</vt:lpstr>
      <vt:lpstr>Service Discovery Kavramı</vt:lpstr>
      <vt:lpstr>Micro Service Veritabanı Tasarımı</vt:lpstr>
      <vt:lpstr>Micro Service Veritabanı Tasarımı</vt:lpstr>
      <vt:lpstr>Mikro Hizmet Mimarilerinde Veri Tabanı</vt:lpstr>
      <vt:lpstr>Microservices Distributed Transaction Yönetimi</vt:lpstr>
      <vt:lpstr>Microservices CAP</vt:lpstr>
      <vt:lpstr>Micro Hizmetler Distributed Transaction Yönetimi</vt:lpstr>
      <vt:lpstr>Eventual Consistency</vt:lpstr>
      <vt:lpstr>Eventual Consistency</vt:lpstr>
      <vt:lpstr>2PC (Two Phase Commit) Pattern</vt:lpstr>
      <vt:lpstr>2PC (Two Phase Commit) Pattern</vt:lpstr>
      <vt:lpstr>2PC Avantajları ve Dezavantajları</vt:lpstr>
      <vt:lpstr>SAGA PATTERN</vt:lpstr>
      <vt:lpstr>Orchestration-Based Saga</vt:lpstr>
      <vt:lpstr>Orchestration-Based Saga</vt:lpstr>
      <vt:lpstr>Choreography-Based Saga </vt:lpstr>
      <vt:lpstr>Choreography-Based Saga</vt:lpstr>
      <vt:lpstr>Choreography-Based Saga</vt:lpstr>
      <vt:lpstr>Choreography-Based Saga Avantajları ve Dezavantajları</vt:lpstr>
      <vt:lpstr>Orchestration-Based Saga Avantajları ve Dezavantajları</vt:lpstr>
      <vt:lpstr>Mikro Hizmet Mimarilerinde Esneklik ve Hata Toleransı (Recilience &amp; Fault Tolerance)</vt:lpstr>
      <vt:lpstr>Circuit Braker Pattern</vt:lpstr>
      <vt:lpstr>Closed Durumu</vt:lpstr>
      <vt:lpstr>Open Durumu</vt:lpstr>
      <vt:lpstr>Half-Open Durumu</vt:lpstr>
      <vt:lpstr>Fallback Policy</vt:lpstr>
      <vt:lpstr>Timeout Policy</vt:lpstr>
      <vt:lpstr>Retry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Mert Alptekin</dc:creator>
  <cp:lastModifiedBy>11212</cp:lastModifiedBy>
  <cp:revision>1670</cp:revision>
  <dcterms:created xsi:type="dcterms:W3CDTF">2021-09-27T20:14:30Z</dcterms:created>
  <dcterms:modified xsi:type="dcterms:W3CDTF">2022-12-20T20:44:29Z</dcterms:modified>
</cp:coreProperties>
</file>